
<file path=[Content_Types].xml><?xml version="1.0" encoding="utf-8"?>
<Types xmlns="http://schemas.openxmlformats.org/package/2006/content-types">
  <Default Extension="xml" ContentType="application/xml"/>
  <Default Extension="jpg" ContentType="image/jpeg"/>
  <Default Extension="tiff" ContentType="image/tiff"/>
  <Default Extension="mp4" ContentType="video/mp4"/>
  <Default Extension="emf" ContentType="image/x-emf"/>
  <Default Extension="jpeg" ContentType="image/jpeg"/>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1"/>
  </p:notesMasterIdLst>
  <p:sldIdLst>
    <p:sldId id="256" r:id="rId2"/>
    <p:sldId id="317" r:id="rId3"/>
    <p:sldId id="318" r:id="rId4"/>
    <p:sldId id="320" r:id="rId5"/>
    <p:sldId id="321" r:id="rId6"/>
    <p:sldId id="322" r:id="rId7"/>
    <p:sldId id="328" r:id="rId8"/>
    <p:sldId id="323" r:id="rId9"/>
    <p:sldId id="409" r:id="rId10"/>
    <p:sldId id="326" r:id="rId11"/>
    <p:sldId id="329" r:id="rId12"/>
    <p:sldId id="330" r:id="rId13"/>
    <p:sldId id="331" r:id="rId14"/>
    <p:sldId id="335" r:id="rId15"/>
    <p:sldId id="336" r:id="rId16"/>
    <p:sldId id="337" r:id="rId17"/>
    <p:sldId id="338" r:id="rId18"/>
    <p:sldId id="339" r:id="rId19"/>
    <p:sldId id="340" r:id="rId20"/>
    <p:sldId id="384" r:id="rId21"/>
    <p:sldId id="427" r:id="rId22"/>
    <p:sldId id="342" r:id="rId23"/>
    <p:sldId id="343" r:id="rId24"/>
    <p:sldId id="344" r:id="rId25"/>
    <p:sldId id="426" r:id="rId26"/>
    <p:sldId id="353" r:id="rId27"/>
    <p:sldId id="357" r:id="rId28"/>
    <p:sldId id="358" r:id="rId29"/>
    <p:sldId id="385" r:id="rId30"/>
    <p:sldId id="428" r:id="rId31"/>
    <p:sldId id="364" r:id="rId32"/>
    <p:sldId id="365" r:id="rId33"/>
    <p:sldId id="368" r:id="rId34"/>
    <p:sldId id="366" r:id="rId35"/>
    <p:sldId id="367" r:id="rId36"/>
    <p:sldId id="354" r:id="rId37"/>
    <p:sldId id="369" r:id="rId38"/>
    <p:sldId id="370" r:id="rId39"/>
    <p:sldId id="386" r:id="rId40"/>
    <p:sldId id="429" r:id="rId41"/>
    <p:sldId id="333" r:id="rId42"/>
    <p:sldId id="372" r:id="rId43"/>
    <p:sldId id="373" r:id="rId44"/>
    <p:sldId id="375" r:id="rId45"/>
    <p:sldId id="376" r:id="rId46"/>
    <p:sldId id="374" r:id="rId47"/>
    <p:sldId id="387" r:id="rId48"/>
    <p:sldId id="413" r:id="rId49"/>
    <p:sldId id="379" r:id="rId50"/>
    <p:sldId id="381" r:id="rId51"/>
    <p:sldId id="405" r:id="rId52"/>
    <p:sldId id="383" r:id="rId53"/>
    <p:sldId id="388" r:id="rId54"/>
    <p:sldId id="389" r:id="rId55"/>
    <p:sldId id="394" r:id="rId56"/>
    <p:sldId id="390" r:id="rId57"/>
    <p:sldId id="395" r:id="rId58"/>
    <p:sldId id="391" r:id="rId59"/>
    <p:sldId id="392" r:id="rId60"/>
    <p:sldId id="425" r:id="rId61"/>
    <p:sldId id="316" r:id="rId62"/>
    <p:sldId id="414" r:id="rId63"/>
    <p:sldId id="415" r:id="rId64"/>
    <p:sldId id="416" r:id="rId65"/>
    <p:sldId id="417" r:id="rId66"/>
    <p:sldId id="418" r:id="rId67"/>
    <p:sldId id="419" r:id="rId68"/>
    <p:sldId id="420" r:id="rId69"/>
    <p:sldId id="423"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ADE4"/>
    <a:srgbClr val="1AAE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09"/>
    <p:restoredTop sz="79961"/>
  </p:normalViewPr>
  <p:slideViewPr>
    <p:cSldViewPr snapToGrid="0" snapToObjects="1">
      <p:cViewPr varScale="1">
        <p:scale>
          <a:sx n="124" d="100"/>
          <a:sy n="124" d="100"/>
        </p:scale>
        <p:origin x="176" y="6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C:\Users\i070192\Dropbox\Documents\PhD%20TelecomParisTech%20-%20EURECOM%20-%20France%202012-2015\My%20PhD%20Documents\Papers\RUBIX%20A%20Framework%20for%20Improving%20Data%20Integration%20with%20Linked%20Data\data\Expiremen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'All Matchers'!$I$10</c:f>
              <c:strCache>
                <c:ptCount val="1"/>
                <c:pt idx="0">
                  <c:v>Matches Confidence</c:v>
                </c:pt>
              </c:strCache>
            </c:strRef>
          </c:tx>
          <c:spPr>
            <a:solidFill>
              <a:schemeClr val="accent1"/>
            </a:solidFill>
            <a:ln>
              <a:noFill/>
            </a:ln>
            <a:effectLst/>
          </c:spPr>
          <c:invertIfNegative val="0"/>
          <c:cat>
            <c:strRef>
              <c:f>'All Matchers'!$J$9:$M$9</c:f>
              <c:strCache>
                <c:ptCount val="4"/>
                <c:pt idx="0">
                  <c:v>AMC</c:v>
                </c:pt>
                <c:pt idx="1">
                  <c:v>Spearman</c:v>
                </c:pt>
                <c:pt idx="2">
                  <c:v>PPMCC</c:v>
                </c:pt>
                <c:pt idx="3">
                  <c:v>Cosine</c:v>
                </c:pt>
              </c:strCache>
            </c:strRef>
          </c:cat>
          <c:val>
            <c:numRef>
              <c:f>'All Matchers'!$J$10:$M$10</c:f>
              <c:numCache>
                <c:formatCode>General</c:formatCode>
                <c:ptCount val="4"/>
                <c:pt idx="0">
                  <c:v>0.681809345454546</c:v>
                </c:pt>
                <c:pt idx="1">
                  <c:v>0.752005063636364</c:v>
                </c:pt>
                <c:pt idx="2">
                  <c:v>0.803773578181818</c:v>
                </c:pt>
                <c:pt idx="3">
                  <c:v>0.767761283636364</c:v>
                </c:pt>
              </c:numCache>
            </c:numRef>
          </c:val>
        </c:ser>
        <c:ser>
          <c:idx val="1"/>
          <c:order val="1"/>
          <c:tx>
            <c:strRef>
              <c:f>'All Matchers'!$I$11</c:f>
              <c:strCache>
                <c:ptCount val="1"/>
                <c:pt idx="0">
                  <c:v>Percentage Of Valid Matches</c:v>
                </c:pt>
              </c:strCache>
            </c:strRef>
          </c:tx>
          <c:spPr>
            <a:solidFill>
              <a:schemeClr val="accent2"/>
            </a:solidFill>
            <a:ln>
              <a:noFill/>
            </a:ln>
            <a:effectLst/>
          </c:spPr>
          <c:invertIfNegative val="0"/>
          <c:cat>
            <c:strRef>
              <c:f>'All Matchers'!$J$9:$M$9</c:f>
              <c:strCache>
                <c:ptCount val="4"/>
                <c:pt idx="0">
                  <c:v>AMC</c:v>
                </c:pt>
                <c:pt idx="1">
                  <c:v>Spearman</c:v>
                </c:pt>
                <c:pt idx="2">
                  <c:v>PPMCC</c:v>
                </c:pt>
                <c:pt idx="3">
                  <c:v>Cosine</c:v>
                </c:pt>
              </c:strCache>
            </c:strRef>
          </c:cat>
          <c:val>
            <c:numRef>
              <c:f>'All Matchers'!$J$11:$M$11</c:f>
              <c:numCache>
                <c:formatCode>General</c:formatCode>
                <c:ptCount val="4"/>
                <c:pt idx="0">
                  <c:v>0.83</c:v>
                </c:pt>
                <c:pt idx="1">
                  <c:v>0.8</c:v>
                </c:pt>
                <c:pt idx="2">
                  <c:v>0.93</c:v>
                </c:pt>
                <c:pt idx="3">
                  <c:v>0.83</c:v>
                </c:pt>
              </c:numCache>
            </c:numRef>
          </c:val>
        </c:ser>
        <c:dLbls>
          <c:showLegendKey val="0"/>
          <c:showVal val="0"/>
          <c:showCatName val="0"/>
          <c:showSerName val="0"/>
          <c:showPercent val="0"/>
          <c:showBubbleSize val="0"/>
        </c:dLbls>
        <c:gapWidth val="75"/>
        <c:overlap val="-25"/>
        <c:axId val="-2051314160"/>
        <c:axId val="-2051309504"/>
      </c:barChart>
      <c:catAx>
        <c:axId val="-205131416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2051309504"/>
        <c:crosses val="autoZero"/>
        <c:auto val="1"/>
        <c:lblAlgn val="ctr"/>
        <c:lblOffset val="100"/>
        <c:noMultiLvlLbl val="0"/>
      </c:catAx>
      <c:valAx>
        <c:axId val="-2051309504"/>
        <c:scaling>
          <c:orientation val="minMax"/>
        </c:scaling>
        <c:delete val="0"/>
        <c:axPos val="l"/>
        <c:numFmt formatCode="0%" sourceLinked="0"/>
        <c:majorTickMark val="none"/>
        <c:minorTickMark val="none"/>
        <c:tickLblPos val="nextTo"/>
        <c:spPr>
          <a:noFill/>
          <a:ln w="25400"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5131416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34F323-F06F-6A4E-B051-C90AA7F61150}" type="datetimeFigureOut">
              <a:rPr lang="en-US" smtClean="0"/>
              <a:t>12/15/15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E0F4C5-4A2F-B443-A957-BF2BFE1E1DAF}" type="slidenum">
              <a:rPr lang="en-US" smtClean="0"/>
              <a:t>‹#›</a:t>
            </a:fld>
            <a:endParaRPr lang="en-US"/>
          </a:p>
        </p:txBody>
      </p:sp>
    </p:spTree>
    <p:extLst>
      <p:ext uri="{BB962C8B-B14F-4D97-AF65-F5344CB8AC3E}">
        <p14:creationId xmlns:p14="http://schemas.microsoft.com/office/powerpoint/2010/main" val="1472713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5stardata.info/en/#addendum1" TargetMode="External"/><Relationship Id="rId4" Type="http://schemas.openxmlformats.org/officeDocument/2006/relationships/hyperlink" Target="http://5stardata.info/en/#addendum2" TargetMode="External"/><Relationship Id="rId5" Type="http://schemas.openxmlformats.org/officeDocument/2006/relationships/hyperlink" Target="http://5stardata.info/en/#addendum3" TargetMode="External"/><Relationship Id="rId6" Type="http://schemas.openxmlformats.org/officeDocument/2006/relationships/hyperlink" Target="http://5stardata.info/en/#addendum4" TargetMode="External"/><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E0F4C5-4A2F-B443-A957-BF2BFE1E1DAF}" type="slidenum">
              <a:rPr lang="en-US" smtClean="0"/>
              <a:t>1</a:t>
            </a:fld>
            <a:endParaRPr lang="en-US"/>
          </a:p>
        </p:txBody>
      </p:sp>
    </p:spTree>
    <p:extLst>
      <p:ext uri="{BB962C8B-B14F-4D97-AF65-F5344CB8AC3E}">
        <p14:creationId xmlns:p14="http://schemas.microsoft.com/office/powerpoint/2010/main" val="336465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11</a:t>
            </a:fld>
            <a:endParaRPr lang="en-US"/>
          </a:p>
        </p:txBody>
      </p:sp>
    </p:spTree>
    <p:extLst>
      <p:ext uri="{BB962C8B-B14F-4D97-AF65-F5344CB8AC3E}">
        <p14:creationId xmlns:p14="http://schemas.microsoft.com/office/powerpoint/2010/main" val="1415080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12</a:t>
            </a:fld>
            <a:endParaRPr lang="en-US"/>
          </a:p>
        </p:txBody>
      </p:sp>
    </p:spTree>
    <p:extLst>
      <p:ext uri="{BB962C8B-B14F-4D97-AF65-F5344CB8AC3E}">
        <p14:creationId xmlns:p14="http://schemas.microsoft.com/office/powerpoint/2010/main" val="1113600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13</a:t>
            </a:fld>
            <a:endParaRPr lang="en-US"/>
          </a:p>
        </p:txBody>
      </p:sp>
    </p:spTree>
    <p:extLst>
      <p:ext uri="{BB962C8B-B14F-4D97-AF65-F5344CB8AC3E}">
        <p14:creationId xmlns:p14="http://schemas.microsoft.com/office/powerpoint/2010/main" val="1617252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14</a:t>
            </a:fld>
            <a:endParaRPr lang="en-US"/>
          </a:p>
        </p:txBody>
      </p:sp>
    </p:spTree>
    <p:extLst>
      <p:ext uri="{BB962C8B-B14F-4D97-AF65-F5344CB8AC3E}">
        <p14:creationId xmlns:p14="http://schemas.microsoft.com/office/powerpoint/2010/main" val="75969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15</a:t>
            </a:fld>
            <a:endParaRPr lang="en-US"/>
          </a:p>
        </p:txBody>
      </p:sp>
    </p:spTree>
    <p:extLst>
      <p:ext uri="{BB962C8B-B14F-4D97-AF65-F5344CB8AC3E}">
        <p14:creationId xmlns:p14="http://schemas.microsoft.com/office/powerpoint/2010/main" val="1931052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16</a:t>
            </a:fld>
            <a:endParaRPr lang="en-US"/>
          </a:p>
        </p:txBody>
      </p:sp>
    </p:spTree>
    <p:extLst>
      <p:ext uri="{BB962C8B-B14F-4D97-AF65-F5344CB8AC3E}">
        <p14:creationId xmlns:p14="http://schemas.microsoft.com/office/powerpoint/2010/main" val="1174399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17</a:t>
            </a:fld>
            <a:endParaRPr lang="en-US"/>
          </a:p>
        </p:txBody>
      </p:sp>
    </p:spTree>
    <p:extLst>
      <p:ext uri="{BB962C8B-B14F-4D97-AF65-F5344CB8AC3E}">
        <p14:creationId xmlns:p14="http://schemas.microsoft.com/office/powerpoint/2010/main" val="1113987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18</a:t>
            </a:fld>
            <a:endParaRPr lang="en-US"/>
          </a:p>
        </p:txBody>
      </p:sp>
    </p:spTree>
    <p:extLst>
      <p:ext uri="{BB962C8B-B14F-4D97-AF65-F5344CB8AC3E}">
        <p14:creationId xmlns:p14="http://schemas.microsoft.com/office/powerpoint/2010/main" val="1766522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There is an abundance of extensions and application profiles that try to fill in those gaps, but they are usually domain specific addressing specific issues like geographic or temporal information</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19</a:t>
            </a:fld>
            <a:endParaRPr lang="en-US"/>
          </a:p>
        </p:txBody>
      </p:sp>
    </p:spTree>
    <p:extLst>
      <p:ext uri="{BB962C8B-B14F-4D97-AF65-F5344CB8AC3E}">
        <p14:creationId xmlns:p14="http://schemas.microsoft.com/office/powerpoint/2010/main" val="1829528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20</a:t>
            </a:fld>
            <a:endParaRPr lang="en-US"/>
          </a:p>
        </p:txBody>
      </p:sp>
    </p:spTree>
    <p:extLst>
      <p:ext uri="{BB962C8B-B14F-4D97-AF65-F5344CB8AC3E}">
        <p14:creationId xmlns:p14="http://schemas.microsoft.com/office/powerpoint/2010/main" val="174915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a:t>
            </a:fld>
            <a:endParaRPr lang="en-US"/>
          </a:p>
        </p:txBody>
      </p:sp>
    </p:spTree>
    <p:extLst>
      <p:ext uri="{BB962C8B-B14F-4D97-AF65-F5344CB8AC3E}">
        <p14:creationId xmlns:p14="http://schemas.microsoft.com/office/powerpoint/2010/main" val="204196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21</a:t>
            </a:fld>
            <a:endParaRPr lang="en-US"/>
          </a:p>
        </p:txBody>
      </p:sp>
    </p:spTree>
    <p:extLst>
      <p:ext uri="{BB962C8B-B14F-4D97-AF65-F5344CB8AC3E}">
        <p14:creationId xmlns:p14="http://schemas.microsoft.com/office/powerpoint/2010/main" val="325929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There is an abundance of extensions and application profiles that try to fill in those gaps, but they are usually domain specific addressing specific issues like geographic or temporal information</a:t>
            </a: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22</a:t>
            </a:fld>
            <a:endParaRPr lang="en-US"/>
          </a:p>
        </p:txBody>
      </p:sp>
    </p:spTree>
    <p:extLst>
      <p:ext uri="{BB962C8B-B14F-4D97-AF65-F5344CB8AC3E}">
        <p14:creationId xmlns:p14="http://schemas.microsoft.com/office/powerpoint/2010/main" val="1035203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Add conclusion</a:t>
            </a:r>
          </a:p>
        </p:txBody>
      </p:sp>
      <p:sp>
        <p:nvSpPr>
          <p:cNvPr id="4" name="Slide Number Placeholder 3"/>
          <p:cNvSpPr>
            <a:spLocks noGrp="1"/>
          </p:cNvSpPr>
          <p:nvPr>
            <p:ph type="sldNum" sz="quarter" idx="10"/>
          </p:nvPr>
        </p:nvSpPr>
        <p:spPr/>
        <p:txBody>
          <a:bodyPr/>
          <a:lstStyle/>
          <a:p>
            <a:fld id="{C5E0F4C5-4A2F-B443-A957-BF2BFE1E1DAF}" type="slidenum">
              <a:rPr lang="en-US" smtClean="0"/>
              <a:t>23</a:t>
            </a:fld>
            <a:endParaRPr lang="en-US"/>
          </a:p>
        </p:txBody>
      </p:sp>
    </p:spTree>
    <p:extLst>
      <p:ext uri="{BB962C8B-B14F-4D97-AF65-F5344CB8AC3E}">
        <p14:creationId xmlns:p14="http://schemas.microsoft.com/office/powerpoint/2010/main" val="206256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Roomba instead of</a:t>
            </a:r>
            <a:r>
              <a:rPr lang="en-US" baseline="0" dirty="0" smtClean="0"/>
              <a:t> we </a:t>
            </a:r>
          </a:p>
          <a:p>
            <a:r>
              <a:rPr lang="en-US" baseline="0" dirty="0" smtClean="0"/>
              <a:t>Stress that its open source tool at the second line</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24</a:t>
            </a:fld>
            <a:endParaRPr lang="en-US"/>
          </a:p>
        </p:txBody>
      </p:sp>
    </p:spTree>
    <p:extLst>
      <p:ext uri="{BB962C8B-B14F-4D97-AF65-F5344CB8AC3E}">
        <p14:creationId xmlns:p14="http://schemas.microsoft.com/office/powerpoint/2010/main" val="1275546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Lightweight </a:t>
            </a:r>
            <a:r>
              <a:rPr lang="en-US" dirty="0" err="1" smtClean="0"/>
              <a:t>reconcilation</a:t>
            </a:r>
            <a:r>
              <a:rPr lang="en-US" dirty="0" smtClean="0"/>
              <a:t> on the </a:t>
            </a:r>
            <a:r>
              <a:rPr lang="en-US" dirty="0" err="1" smtClean="0"/>
              <a:t>licence</a:t>
            </a:r>
            <a:r>
              <a:rPr lang="en-US" dirty="0" smtClean="0"/>
              <a:t> values</a:t>
            </a:r>
          </a:p>
          <a:p>
            <a:r>
              <a:rPr lang="en-US" dirty="0" smtClean="0"/>
              <a:t>While </a:t>
            </a:r>
            <a:r>
              <a:rPr lang="en-US" dirty="0" err="1" smtClean="0"/>
              <a:t>hdl</a:t>
            </a:r>
            <a:r>
              <a:rPr lang="en-US" dirty="0" smtClean="0"/>
              <a:t> do alignment</a:t>
            </a:r>
            <a:r>
              <a:rPr lang="en-US" baseline="0" dirty="0" smtClean="0"/>
              <a:t> on property name .. Roomba does that as well on the values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26</a:t>
            </a:fld>
            <a:endParaRPr lang="en-US"/>
          </a:p>
        </p:txBody>
      </p:sp>
    </p:spTree>
    <p:extLst>
      <p:ext uri="{BB962C8B-B14F-4D97-AF65-F5344CB8AC3E}">
        <p14:creationId xmlns:p14="http://schemas.microsoft.com/office/powerpoint/2010/main" val="837225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t>
            </a:r>
            <a:r>
              <a:rPr lang="en-US" dirty="0" err="1" smtClean="0"/>
              <a:t>roomba</a:t>
            </a:r>
            <a:r>
              <a:rPr lang="en-US" dirty="0" smtClean="0"/>
              <a:t> we have new insights / </a:t>
            </a:r>
            <a:r>
              <a:rPr lang="en-US" dirty="0" err="1" smtClean="0"/>
              <a:t>qunaitfy</a:t>
            </a:r>
            <a:r>
              <a:rPr lang="en-US" dirty="0" smtClean="0"/>
              <a:t> what was felt about </a:t>
            </a:r>
            <a:r>
              <a:rPr lang="en-US" dirty="0" err="1" smtClean="0"/>
              <a:t>th</a:t>
            </a:r>
            <a:r>
              <a:rPr lang="en-US" dirty="0" smtClean="0"/>
              <a:t> equality of LOD</a:t>
            </a:r>
          </a:p>
          <a:p>
            <a:r>
              <a:rPr lang="en-US" dirty="0" smtClean="0"/>
              <a:t>We can</a:t>
            </a:r>
            <a:r>
              <a:rPr lang="en-US" baseline="0" dirty="0" smtClean="0"/>
              <a:t> also measure </a:t>
            </a:r>
            <a:r>
              <a:rPr lang="en-US" baseline="0" dirty="0" err="1" smtClean="0"/>
              <a:t>improvmenets</a:t>
            </a:r>
            <a:r>
              <a:rPr lang="en-US" baseline="0" dirty="0" smtClean="0"/>
              <a:t> / evolves with time</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27</a:t>
            </a:fld>
            <a:endParaRPr lang="en-US"/>
          </a:p>
        </p:txBody>
      </p:sp>
    </p:spTree>
    <p:extLst>
      <p:ext uri="{BB962C8B-B14F-4D97-AF65-F5344CB8AC3E}">
        <p14:creationId xmlns:p14="http://schemas.microsoft.com/office/powerpoint/2010/main" val="1460814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28</a:t>
            </a:fld>
            <a:endParaRPr lang="en-US"/>
          </a:p>
        </p:txBody>
      </p:sp>
    </p:spTree>
    <p:extLst>
      <p:ext uri="{BB962C8B-B14F-4D97-AF65-F5344CB8AC3E}">
        <p14:creationId xmlns:p14="http://schemas.microsoft.com/office/powerpoint/2010/main" val="953223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stress on spam</a:t>
            </a:r>
          </a:p>
          <a:p>
            <a:endParaRPr lang="en-US" dirty="0" smtClean="0"/>
          </a:p>
          <a:p>
            <a:r>
              <a:rPr lang="en-US" dirty="0" smtClean="0"/>
              <a:t>Dan benefit from the correction</a:t>
            </a:r>
            <a:r>
              <a:rPr lang="en-US" baseline="0" dirty="0" smtClean="0"/>
              <a:t> that </a:t>
            </a:r>
            <a:r>
              <a:rPr lang="en-US" baseline="0" dirty="0" err="1" smtClean="0"/>
              <a:t>roomba</a:t>
            </a:r>
            <a:r>
              <a:rPr lang="en-US" baseline="0" dirty="0" smtClean="0"/>
              <a:t> is doing</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29</a:t>
            </a:fld>
            <a:endParaRPr lang="en-US"/>
          </a:p>
        </p:txBody>
      </p:sp>
    </p:spTree>
    <p:extLst>
      <p:ext uri="{BB962C8B-B14F-4D97-AF65-F5344CB8AC3E}">
        <p14:creationId xmlns:p14="http://schemas.microsoft.com/office/powerpoint/2010/main" val="1519496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30</a:t>
            </a:fld>
            <a:endParaRPr lang="en-US"/>
          </a:p>
        </p:txBody>
      </p:sp>
    </p:spTree>
    <p:extLst>
      <p:ext uri="{BB962C8B-B14F-4D97-AF65-F5344CB8AC3E}">
        <p14:creationId xmlns:p14="http://schemas.microsoft.com/office/powerpoint/2010/main" val="1943899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Quotes for the proposal</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31</a:t>
            </a:fld>
            <a:endParaRPr lang="en-US"/>
          </a:p>
        </p:txBody>
      </p:sp>
    </p:spTree>
    <p:extLst>
      <p:ext uri="{BB962C8B-B14F-4D97-AF65-F5344CB8AC3E}">
        <p14:creationId xmlns:p14="http://schemas.microsoft.com/office/powerpoint/2010/main" val="1470902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rgbClr val="000000"/>
                </a:solidFill>
                <a:latin typeface="+mn-lt"/>
                <a:ea typeface="+mn-ea"/>
                <a:cs typeface="+mn-cs"/>
              </a:rPr>
              <a:t>Enterprises use a wide range of heterogeneous information systems in their business activities such as Enterprise Resource Planning (ERP), Customer Relationships Management (CRM) and Supply Chain Management (SCM) systems</a:t>
            </a:r>
          </a:p>
        </p:txBody>
      </p:sp>
      <p:sp>
        <p:nvSpPr>
          <p:cNvPr id="4" name="Slide Number Placeholder 3"/>
          <p:cNvSpPr>
            <a:spLocks noGrp="1"/>
          </p:cNvSpPr>
          <p:nvPr>
            <p:ph type="sldNum" sz="quarter" idx="10"/>
          </p:nvPr>
        </p:nvSpPr>
        <p:spPr/>
        <p:txBody>
          <a:bodyPr/>
          <a:lstStyle/>
          <a:p>
            <a:fld id="{C5E0F4C5-4A2F-B443-A957-BF2BFE1E1DAF}" type="slidenum">
              <a:rPr lang="en-US" smtClean="0"/>
              <a:t>3</a:t>
            </a:fld>
            <a:endParaRPr lang="en-US"/>
          </a:p>
        </p:txBody>
      </p:sp>
    </p:spTree>
    <p:extLst>
      <p:ext uri="{BB962C8B-B14F-4D97-AF65-F5344CB8AC3E}">
        <p14:creationId xmlns:p14="http://schemas.microsoft.com/office/powerpoint/2010/main" val="5234812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make your stuff available on the Web (whatever format) under an open license</a:t>
            </a:r>
            <a:r>
              <a:rPr lang="en-US" sz="1200" b="1" i="0" u="none" strike="noStrike" kern="1200" baseline="30000" dirty="0" smtClean="0">
                <a:solidFill>
                  <a:schemeClr val="tx1"/>
                </a:solidFill>
                <a:effectLst/>
                <a:latin typeface="+mn-lt"/>
                <a:ea typeface="+mn-ea"/>
                <a:cs typeface="+mn-cs"/>
                <a:hlinkClick r:id="rId3" tooltip="view costs and benefits of 1-star data"/>
              </a:rPr>
              <a:t>1</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make it available as structured data (e.g., Excel instead of image scan of a table)</a:t>
            </a:r>
            <a:r>
              <a:rPr lang="en-US" sz="1200" b="1" i="0" u="none" strike="noStrike" kern="1200" baseline="30000" dirty="0" smtClean="0">
                <a:solidFill>
                  <a:schemeClr val="tx1"/>
                </a:solidFill>
                <a:effectLst/>
                <a:latin typeface="+mn-lt"/>
                <a:ea typeface="+mn-ea"/>
                <a:cs typeface="+mn-cs"/>
                <a:hlinkClick r:id="rId4" tooltip="view costs and benefits of 2-star data"/>
              </a:rPr>
              <a:t>2</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make it available in a non-proprietary open format (e.g., CSV as well as of Excel)</a:t>
            </a:r>
            <a:r>
              <a:rPr lang="en-US" sz="1200" b="1" i="0" u="none" strike="noStrike" kern="1200" baseline="30000" dirty="0" smtClean="0">
                <a:solidFill>
                  <a:schemeClr val="tx1"/>
                </a:solidFill>
                <a:effectLst/>
                <a:latin typeface="+mn-lt"/>
                <a:ea typeface="+mn-ea"/>
                <a:cs typeface="+mn-cs"/>
                <a:hlinkClick r:id="rId5" tooltip="view costs and benefits of 3-star data"/>
              </a:rPr>
              <a:t>3</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use URIs to denote things, so that people can point at your stuff</a:t>
            </a:r>
            <a:r>
              <a:rPr lang="en-US" sz="1200" b="1" i="0" u="none" strike="noStrike" kern="1200" baseline="30000" dirty="0" smtClean="0">
                <a:solidFill>
                  <a:schemeClr val="tx1"/>
                </a:solidFill>
                <a:effectLst/>
                <a:latin typeface="+mn-lt"/>
                <a:ea typeface="+mn-ea"/>
                <a:cs typeface="+mn-cs"/>
                <a:hlinkClick r:id="rId6" tooltip="view costs and benefits of 4-star data"/>
              </a:rPr>
              <a:t>4</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link your data to other data to provide context</a:t>
            </a:r>
          </a:p>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32</a:t>
            </a:fld>
            <a:endParaRPr lang="en-US"/>
          </a:p>
        </p:txBody>
      </p:sp>
    </p:spTree>
    <p:extLst>
      <p:ext uri="{BB962C8B-B14F-4D97-AF65-F5344CB8AC3E}">
        <p14:creationId xmlns:p14="http://schemas.microsoft.com/office/powerpoint/2010/main" val="3141255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33</a:t>
            </a:fld>
            <a:endParaRPr lang="en-US"/>
          </a:p>
        </p:txBody>
      </p:sp>
    </p:spTree>
    <p:extLst>
      <p:ext uri="{BB962C8B-B14F-4D97-AF65-F5344CB8AC3E}">
        <p14:creationId xmlns:p14="http://schemas.microsoft.com/office/powerpoint/2010/main" val="13947670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34</a:t>
            </a:fld>
            <a:endParaRPr lang="en-US"/>
          </a:p>
        </p:txBody>
      </p:sp>
    </p:spTree>
    <p:extLst>
      <p:ext uri="{BB962C8B-B14F-4D97-AF65-F5344CB8AC3E}">
        <p14:creationId xmlns:p14="http://schemas.microsoft.com/office/powerpoint/2010/main" val="16585212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put examples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35</a:t>
            </a:fld>
            <a:endParaRPr lang="en-US"/>
          </a:p>
        </p:txBody>
      </p:sp>
    </p:spTree>
    <p:extLst>
      <p:ext uri="{BB962C8B-B14F-4D97-AF65-F5344CB8AC3E}">
        <p14:creationId xmlns:p14="http://schemas.microsoft.com/office/powerpoint/2010/main" val="5809275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38</a:t>
            </a:fld>
            <a:endParaRPr lang="en-US"/>
          </a:p>
        </p:txBody>
      </p:sp>
    </p:spTree>
    <p:extLst>
      <p:ext uri="{BB962C8B-B14F-4D97-AF65-F5344CB8AC3E}">
        <p14:creationId xmlns:p14="http://schemas.microsoft.com/office/powerpoint/2010/main" val="7209926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39</a:t>
            </a:fld>
            <a:endParaRPr lang="en-US"/>
          </a:p>
        </p:txBody>
      </p:sp>
    </p:spTree>
    <p:extLst>
      <p:ext uri="{BB962C8B-B14F-4D97-AF65-F5344CB8AC3E}">
        <p14:creationId xmlns:p14="http://schemas.microsoft.com/office/powerpoint/2010/main" val="11860855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40</a:t>
            </a:fld>
            <a:endParaRPr lang="en-US"/>
          </a:p>
        </p:txBody>
      </p:sp>
    </p:spTree>
    <p:extLst>
      <p:ext uri="{BB962C8B-B14F-4D97-AF65-F5344CB8AC3E}">
        <p14:creationId xmlns:p14="http://schemas.microsoft.com/office/powerpoint/2010/main" val="10345829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 .. make proper transition</a:t>
            </a:r>
          </a:p>
          <a:p>
            <a:r>
              <a:rPr lang="en-US" dirty="0" smtClean="0"/>
              <a:t>remind the context for the need of data enrichment and integration</a:t>
            </a:r>
          </a:p>
          <a:p>
            <a:r>
              <a:rPr lang="en-US" dirty="0" smtClean="0"/>
              <a:t>explain always why we need this -&gt; justification</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41</a:t>
            </a:fld>
            <a:endParaRPr lang="en-US"/>
          </a:p>
        </p:txBody>
      </p:sp>
    </p:spTree>
    <p:extLst>
      <p:ext uri="{BB962C8B-B14F-4D97-AF65-F5344CB8AC3E}">
        <p14:creationId xmlns:p14="http://schemas.microsoft.com/office/powerpoint/2010/main" val="268554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we need a KB ?</a:t>
            </a:r>
          </a:p>
          <a:p>
            <a:r>
              <a:rPr lang="en-US" baseline="0" dirty="0" smtClean="0"/>
              <a:t>explain what is SAP HANA</a:t>
            </a:r>
          </a:p>
          <a:p>
            <a:endParaRPr lang="en-US" baseline="0" dirty="0" smtClean="0"/>
          </a:p>
          <a:p>
            <a:r>
              <a:rPr lang="en-US" baseline="0" dirty="0" smtClean="0"/>
              <a:t>explain KB in HANA</a:t>
            </a:r>
          </a:p>
          <a:p>
            <a:r>
              <a:rPr lang="en-US" baseline="0" dirty="0" smtClean="0"/>
              <a:t>Make it more visual</a:t>
            </a:r>
          </a:p>
          <a:p>
            <a:r>
              <a:rPr lang="en-US" baseline="0" dirty="0" smtClean="0"/>
              <a:t>Focuses on the services the enterprise need</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42</a:t>
            </a:fld>
            <a:endParaRPr lang="en-US"/>
          </a:p>
        </p:txBody>
      </p:sp>
    </p:spTree>
    <p:extLst>
      <p:ext uri="{BB962C8B-B14F-4D97-AF65-F5344CB8AC3E}">
        <p14:creationId xmlns:p14="http://schemas.microsoft.com/office/powerpoint/2010/main" val="1949323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43</a:t>
            </a:fld>
            <a:endParaRPr lang="en-US"/>
          </a:p>
        </p:txBody>
      </p:sp>
    </p:spTree>
    <p:extLst>
      <p:ext uri="{BB962C8B-B14F-4D97-AF65-F5344CB8AC3E}">
        <p14:creationId xmlns:p14="http://schemas.microsoft.com/office/powerpoint/2010/main" val="1110714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SAP </a:t>
            </a:r>
            <a:r>
              <a:rPr lang="en-US" dirty="0" err="1" smtClean="0"/>
              <a:t>Lumira</a:t>
            </a:r>
            <a:r>
              <a:rPr lang="en-US" dirty="0" smtClean="0"/>
              <a:t> a self-service data visualization tool that makes it easy to import data from multiple sources, perform visual BI analysis using intuitive dashboards, interactive maps, charts, and infographics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a:t>
            </a:fld>
            <a:endParaRPr lang="en-US"/>
          </a:p>
        </p:txBody>
      </p:sp>
    </p:spTree>
    <p:extLst>
      <p:ext uri="{BB962C8B-B14F-4D97-AF65-F5344CB8AC3E}">
        <p14:creationId xmlns:p14="http://schemas.microsoft.com/office/powerpoint/2010/main" val="5362657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44</a:t>
            </a:fld>
            <a:endParaRPr lang="en-US"/>
          </a:p>
        </p:txBody>
      </p:sp>
    </p:spTree>
    <p:extLst>
      <p:ext uri="{BB962C8B-B14F-4D97-AF65-F5344CB8AC3E}">
        <p14:creationId xmlns:p14="http://schemas.microsoft.com/office/powerpoint/2010/main" val="4913342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Comma++</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46</a:t>
            </a:fld>
            <a:endParaRPr lang="en-US"/>
          </a:p>
        </p:txBody>
      </p:sp>
    </p:spTree>
    <p:extLst>
      <p:ext uri="{BB962C8B-B14F-4D97-AF65-F5344CB8AC3E}">
        <p14:creationId xmlns:p14="http://schemas.microsoft.com/office/powerpoint/2010/main" val="10795940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47</a:t>
            </a:fld>
            <a:endParaRPr lang="en-US"/>
          </a:p>
        </p:txBody>
      </p:sp>
    </p:spTree>
    <p:extLst>
      <p:ext uri="{BB962C8B-B14F-4D97-AF65-F5344CB8AC3E}">
        <p14:creationId xmlns:p14="http://schemas.microsoft.com/office/powerpoint/2010/main" val="20749437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48</a:t>
            </a:fld>
            <a:endParaRPr lang="en-US"/>
          </a:p>
        </p:txBody>
      </p:sp>
    </p:spTree>
    <p:extLst>
      <p:ext uri="{BB962C8B-B14F-4D97-AF65-F5344CB8AC3E}">
        <p14:creationId xmlns:p14="http://schemas.microsoft.com/office/powerpoint/2010/main" val="15321037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49</a:t>
            </a:fld>
            <a:endParaRPr lang="en-US"/>
          </a:p>
        </p:txBody>
      </p:sp>
    </p:spTree>
    <p:extLst>
      <p:ext uri="{BB962C8B-B14F-4D97-AF65-F5344CB8AC3E}">
        <p14:creationId xmlns:p14="http://schemas.microsoft.com/office/powerpoint/2010/main" val="7468193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50</a:t>
            </a:fld>
            <a:endParaRPr lang="en-US"/>
          </a:p>
        </p:txBody>
      </p:sp>
    </p:spTree>
    <p:extLst>
      <p:ext uri="{BB962C8B-B14F-4D97-AF65-F5344CB8AC3E}">
        <p14:creationId xmlns:p14="http://schemas.microsoft.com/office/powerpoint/2010/main" val="11031922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visit the </a:t>
            </a:r>
            <a:r>
              <a:rPr lang="en-US" dirty="0" err="1" smtClean="0"/>
              <a:t>architeture</a:t>
            </a:r>
            <a:r>
              <a:rPr lang="en-US" dirty="0" smtClean="0"/>
              <a:t> diagram (bigger fonts)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51</a:t>
            </a:fld>
            <a:endParaRPr lang="en-US"/>
          </a:p>
        </p:txBody>
      </p:sp>
    </p:spTree>
    <p:extLst>
      <p:ext uri="{BB962C8B-B14F-4D97-AF65-F5344CB8AC3E}">
        <p14:creationId xmlns:p14="http://schemas.microsoft.com/office/powerpoint/2010/main" val="9503000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52</a:t>
            </a:fld>
            <a:endParaRPr lang="en-US"/>
          </a:p>
        </p:txBody>
      </p:sp>
    </p:spTree>
    <p:extLst>
      <p:ext uri="{BB962C8B-B14F-4D97-AF65-F5344CB8AC3E}">
        <p14:creationId xmlns:p14="http://schemas.microsoft.com/office/powerpoint/2010/main" val="1779259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53</a:t>
            </a:fld>
            <a:endParaRPr lang="en-US"/>
          </a:p>
        </p:txBody>
      </p:sp>
    </p:spTree>
    <p:extLst>
      <p:ext uri="{BB962C8B-B14F-4D97-AF65-F5344CB8AC3E}">
        <p14:creationId xmlns:p14="http://schemas.microsoft.com/office/powerpoint/2010/main" val="950723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54</a:t>
            </a:fld>
            <a:endParaRPr lang="en-US"/>
          </a:p>
        </p:txBody>
      </p:sp>
    </p:spTree>
    <p:extLst>
      <p:ext uri="{BB962C8B-B14F-4D97-AF65-F5344CB8AC3E}">
        <p14:creationId xmlns:p14="http://schemas.microsoft.com/office/powerpoint/2010/main" val="45337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examining the ministry's records, Dan is able to collect the data needed to create his report for the French side. Dan also issues an official request to the Department of Transport in UK to collect the data needed. However, Dan knows that the process takes a long time and his management needs the report within days. Dan is familiar with the Open Data movement and starts his journey searching through different data portals in the UK.</a:t>
            </a:r>
          </a:p>
          <a:p>
            <a:endParaRPr lang="en-US" dirty="0" smtClean="0"/>
          </a:p>
          <a:p>
            <a:r>
              <a:rPr lang="en-US" dirty="0" smtClean="0"/>
              <a:t>add </a:t>
            </a:r>
            <a:r>
              <a:rPr lang="en-US" dirty="0" err="1" smtClean="0"/>
              <a:t>paul</a:t>
            </a:r>
            <a:r>
              <a:rPr lang="en-US" dirty="0" smtClean="0"/>
              <a:t> here</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a:t>
            </a:fld>
            <a:endParaRPr lang="en-US"/>
          </a:p>
        </p:txBody>
      </p:sp>
    </p:spTree>
    <p:extLst>
      <p:ext uri="{BB962C8B-B14F-4D97-AF65-F5344CB8AC3E}">
        <p14:creationId xmlns:p14="http://schemas.microsoft.com/office/powerpoint/2010/main" val="8812384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55</a:t>
            </a:fld>
            <a:endParaRPr lang="en-US"/>
          </a:p>
        </p:txBody>
      </p:sp>
    </p:spTree>
    <p:extLst>
      <p:ext uri="{BB962C8B-B14F-4D97-AF65-F5344CB8AC3E}">
        <p14:creationId xmlns:p14="http://schemas.microsoft.com/office/powerpoint/2010/main" val="8306849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56</a:t>
            </a:fld>
            <a:endParaRPr lang="en-US"/>
          </a:p>
        </p:txBody>
      </p:sp>
    </p:spTree>
    <p:extLst>
      <p:ext uri="{BB962C8B-B14F-4D97-AF65-F5344CB8AC3E}">
        <p14:creationId xmlns:p14="http://schemas.microsoft.com/office/powerpoint/2010/main" val="11512576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Wikipedia tables, tons of data spread over the web .. Html tables .. E.g. Wikipedia .. Semantic interoperability (integration) -&gt; understanding all these tables, what they talk about .. Extracting structured</a:t>
            </a:r>
            <a:r>
              <a:rPr lang="en-US" baseline="0" dirty="0" smtClean="0"/>
              <a:t> data out of them </a:t>
            </a:r>
          </a:p>
          <a:p>
            <a:r>
              <a:rPr lang="en-US" baseline="0" dirty="0" smtClean="0"/>
              <a:t>More and ore data is published .. Life expectancy for data is shortened and quickly replaced by new data -&gt; </a:t>
            </a:r>
          </a:p>
          <a:p>
            <a:r>
              <a:rPr lang="en-US" baseline="0" dirty="0" smtClean="0"/>
              <a:t>Understand small scale data like tables and integrate/aggregate them </a:t>
            </a:r>
          </a:p>
          <a:p>
            <a:r>
              <a:rPr lang="en-US" baseline="0" dirty="0" smtClean="0"/>
              <a:t>Coping with the dynamicity of data (weighted quality)</a:t>
            </a:r>
            <a:endParaRPr lang="en-US" dirty="0" smtClean="0"/>
          </a:p>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57</a:t>
            </a:fld>
            <a:endParaRPr lang="en-US"/>
          </a:p>
        </p:txBody>
      </p:sp>
    </p:spTree>
    <p:extLst>
      <p:ext uri="{BB962C8B-B14F-4D97-AF65-F5344CB8AC3E}">
        <p14:creationId xmlns:p14="http://schemas.microsoft.com/office/powerpoint/2010/main" val="1636457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58</a:t>
            </a:fld>
            <a:endParaRPr lang="en-US"/>
          </a:p>
        </p:txBody>
      </p:sp>
    </p:spTree>
    <p:extLst>
      <p:ext uri="{BB962C8B-B14F-4D97-AF65-F5344CB8AC3E}">
        <p14:creationId xmlns:p14="http://schemas.microsoft.com/office/powerpoint/2010/main" val="10958184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59</a:t>
            </a:fld>
            <a:endParaRPr lang="en-US"/>
          </a:p>
        </p:txBody>
      </p:sp>
    </p:spTree>
    <p:extLst>
      <p:ext uri="{BB962C8B-B14F-4D97-AF65-F5344CB8AC3E}">
        <p14:creationId xmlns:p14="http://schemas.microsoft.com/office/powerpoint/2010/main" val="6708965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60</a:t>
            </a:fld>
            <a:endParaRPr lang="en-US"/>
          </a:p>
        </p:txBody>
      </p:sp>
    </p:spTree>
    <p:extLst>
      <p:ext uri="{BB962C8B-B14F-4D97-AF65-F5344CB8AC3E}">
        <p14:creationId xmlns:p14="http://schemas.microsoft.com/office/powerpoint/2010/main" val="19079163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complex and open problem</a:t>
            </a:r>
          </a:p>
          <a:p>
            <a:r>
              <a:rPr lang="en-US" dirty="0" smtClean="0"/>
              <a:t>add to the perspectives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64</a:t>
            </a:fld>
            <a:endParaRPr lang="en-US"/>
          </a:p>
        </p:txBody>
      </p:sp>
    </p:spTree>
    <p:extLst>
      <p:ext uri="{BB962C8B-B14F-4D97-AF65-F5344CB8AC3E}">
        <p14:creationId xmlns:p14="http://schemas.microsoft.com/office/powerpoint/2010/main" val="5630956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errors and top </a:t>
            </a:r>
            <a:r>
              <a:rPr lang="en-US" dirty="0" err="1" smtClean="0"/>
              <a:t>imporvements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66</a:t>
            </a:fld>
            <a:endParaRPr lang="en-US"/>
          </a:p>
        </p:txBody>
      </p:sp>
    </p:spTree>
    <p:extLst>
      <p:ext uri="{BB962C8B-B14F-4D97-AF65-F5344CB8AC3E}">
        <p14:creationId xmlns:p14="http://schemas.microsoft.com/office/powerpoint/2010/main" val="8571322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211 (63.17%) resources do not have valid </a:t>
            </a:r>
            <a:r>
              <a:rPr lang="en-US" sz="1200" b="0" i="0" u="none" strike="noStrike" kern="1200" baseline="0" dirty="0" err="1" smtClean="0">
                <a:solidFill>
                  <a:schemeClr val="tx1"/>
                </a:solidFill>
                <a:latin typeface="+mn-lt"/>
                <a:ea typeface="+mn-ea"/>
                <a:cs typeface="+mn-cs"/>
              </a:rPr>
              <a:t>resource_type</a:t>
            </a:r>
            <a:r>
              <a:rPr lang="en-US" sz="1200" b="0" i="0" u="none" strike="noStrike" kern="1200" baseline="0" dirty="0" smtClean="0">
                <a:solidFill>
                  <a:schemeClr val="tx1"/>
                </a:solidFill>
                <a:latin typeface="+mn-lt"/>
                <a:ea typeface="+mn-ea"/>
                <a:cs typeface="+mn-cs"/>
              </a:rPr>
              <a:t> , 112 (33.53%) are files,</a:t>
            </a:r>
          </a:p>
          <a:p>
            <a:r>
              <a:rPr lang="en-US" sz="1200" b="0" i="0" u="none" strike="noStrike" kern="1200" baseline="0" dirty="0" smtClean="0">
                <a:solidFill>
                  <a:schemeClr val="tx1"/>
                </a:solidFill>
                <a:latin typeface="+mn-lt"/>
                <a:ea typeface="+mn-ea"/>
                <a:cs typeface="+mn-cs"/>
              </a:rPr>
              <a:t>8 (2.39%) a re metadata and one (0.029%) are example and documentation types</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67</a:t>
            </a:fld>
            <a:endParaRPr lang="en-US"/>
          </a:p>
        </p:txBody>
      </p:sp>
    </p:spTree>
    <p:extLst>
      <p:ext uri="{BB962C8B-B14F-4D97-AF65-F5344CB8AC3E}">
        <p14:creationId xmlns:p14="http://schemas.microsoft.com/office/powerpoint/2010/main" val="21418176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E0F4C5-4A2F-B443-A957-BF2BFE1E1DAF}" type="slidenum">
              <a:rPr lang="en-US" smtClean="0"/>
              <a:t>68</a:t>
            </a:fld>
            <a:endParaRPr lang="en-US"/>
          </a:p>
        </p:txBody>
      </p:sp>
    </p:spTree>
    <p:extLst>
      <p:ext uri="{BB962C8B-B14F-4D97-AF65-F5344CB8AC3E}">
        <p14:creationId xmlns:p14="http://schemas.microsoft.com/office/powerpoint/2010/main" val="1123427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relate the challenges to the personas</a:t>
            </a:r>
          </a:p>
          <a:p>
            <a:r>
              <a:rPr lang="en-US" dirty="0" smtClean="0"/>
              <a:t>Provide examples</a:t>
            </a:r>
          </a:p>
          <a:p>
            <a:r>
              <a:rPr lang="en-US" dirty="0" smtClean="0"/>
              <a:t>add colors</a:t>
            </a:r>
            <a:r>
              <a:rPr lang="en-US" baseline="0" dirty="0" smtClean="0"/>
              <a:t> coding as well</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7</a:t>
            </a:fld>
            <a:endParaRPr lang="en-US"/>
          </a:p>
        </p:txBody>
      </p:sp>
    </p:spTree>
    <p:extLst>
      <p:ext uri="{BB962C8B-B14F-4D97-AF65-F5344CB8AC3E}">
        <p14:creationId xmlns:p14="http://schemas.microsoft.com/office/powerpoint/2010/main" val="211927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8</a:t>
            </a:fld>
            <a:endParaRPr lang="en-US"/>
          </a:p>
        </p:txBody>
      </p:sp>
    </p:spTree>
    <p:extLst>
      <p:ext uri="{BB962C8B-B14F-4D97-AF65-F5344CB8AC3E}">
        <p14:creationId xmlns:p14="http://schemas.microsoft.com/office/powerpoint/2010/main" val="1163906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C5E0F4C5-4A2F-B443-A957-BF2BFE1E1DAF}" type="slidenum">
              <a:rPr lang="en-US" smtClean="0"/>
              <a:t>9</a:t>
            </a:fld>
            <a:endParaRPr lang="en-US"/>
          </a:p>
        </p:txBody>
      </p:sp>
    </p:spTree>
    <p:extLst>
      <p:ext uri="{BB962C8B-B14F-4D97-AF65-F5344CB8AC3E}">
        <p14:creationId xmlns:p14="http://schemas.microsoft.com/office/powerpoint/2010/main" val="1291342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a:t>
            </a:r>
            <a:r>
              <a:rPr lang="en-US" baseline="0" dirty="0" smtClean="0"/>
              <a:t> the audience with the problem here</a:t>
            </a:r>
            <a:endParaRPr lang="en-US" dirty="0"/>
          </a:p>
        </p:txBody>
      </p:sp>
      <p:sp>
        <p:nvSpPr>
          <p:cNvPr id="4" name="Slide Number Placeholder 3"/>
          <p:cNvSpPr>
            <a:spLocks noGrp="1"/>
          </p:cNvSpPr>
          <p:nvPr>
            <p:ph type="sldNum" sz="quarter" idx="10"/>
          </p:nvPr>
        </p:nvSpPr>
        <p:spPr/>
        <p:txBody>
          <a:bodyPr/>
          <a:lstStyle/>
          <a:p>
            <a:fld id="{C5E0F4C5-4A2F-B443-A957-BF2BFE1E1DAF}" type="slidenum">
              <a:rPr lang="en-US" smtClean="0"/>
              <a:t>10</a:t>
            </a:fld>
            <a:endParaRPr lang="en-US"/>
          </a:p>
        </p:txBody>
      </p:sp>
    </p:spTree>
    <p:extLst>
      <p:ext uri="{BB962C8B-B14F-4D97-AF65-F5344CB8AC3E}">
        <p14:creationId xmlns:p14="http://schemas.microsoft.com/office/powerpoint/2010/main" val="1528993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C844D35-DCDE-EA47-A0C0-AD84D8007DAF}" type="datetime1">
              <a:rPr lang="en-GB" smtClean="0"/>
              <a:t>15/12/2015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5B7932-FDFF-CE4B-A958-0156CC812F22}" type="datetime1">
              <a:rPr lang="en-GB" smtClean="0"/>
              <a:t>15/12/2015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B7C826-11C2-5549-B802-569B76190CA5}" type="datetime1">
              <a:rPr lang="en-GB" smtClean="0"/>
              <a:t>15/12/2015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4C105E-EB60-7F46-86CA-C261CE5032B1}" type="datetime1">
              <a:rPr lang="en-GB" smtClean="0"/>
              <a:t>15/12/2015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34B44E-34AC-9A41-8EC5-0F54509975AA}" type="datetime1">
              <a:rPr lang="en-GB" smtClean="0"/>
              <a:t>15/12/2015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542C645-B1B0-854F-9F19-5D6BD84110FE}" type="datetime1">
              <a:rPr lang="en-GB" smtClean="0"/>
              <a:t>15/12/2015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6280E63-77F7-6A4F-916E-8CBBCFBB079E}" type="datetime1">
              <a:rPr lang="en-GB" smtClean="0"/>
              <a:t>15/12/2015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5F95B0E-8AA5-2941-B037-08A4D166FD93}" type="datetime1">
              <a:rPr lang="en-GB" smtClean="0"/>
              <a:t>15/12/2015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8625623" y="6459784"/>
            <a:ext cx="1312025" cy="365125"/>
          </a:xfrm>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E27FCFA-731E-6D43-967A-2CDB0C4BEA9A}" type="datetime1">
              <a:rPr lang="en-GB" smtClean="0"/>
              <a:t>15/12/2015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a:xfrm>
            <a:off x="8625623" y="6460404"/>
            <a:ext cx="1312025" cy="365125"/>
          </a:xfrm>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9B03C93-26BC-1641-A25D-2D593F8F84A2}" type="datetime1">
              <a:rPr lang="en-GB" smtClean="0"/>
              <a:t>15/12/2015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02EAE9-8399-8E43-9ABA-FE224D371599}" type="datetime1">
              <a:rPr lang="en-GB" smtClean="0"/>
              <a:t>15/12/2015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C22C001-6038-8847-988D-BBB0F3BB7EA0}" type="datetime1">
              <a:rPr lang="en-GB" smtClean="0"/>
              <a:t>15/12/2015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hyperlink" Target="mailto:me@ahmadassaf.com" TargetMode="External"/><Relationship Id="rId7" Type="http://schemas.openxmlformats.org/officeDocument/2006/relationships/hyperlink" Target="http://twitter.com/ahmadaassaf" TargetMode="External"/><Relationship Id="rId8"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tiff"/></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5.tiff"/><Relationship Id="rId5" Type="http://schemas.openxmlformats.org/officeDocument/2006/relationships/image" Target="../media/image14.tiff"/><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41.tiff"/><Relationship Id="rId5" Type="http://schemas.openxmlformats.org/officeDocument/2006/relationships/image" Target="../media/image42.tiff"/><Relationship Id="rId6" Type="http://schemas.openxmlformats.org/officeDocument/2006/relationships/image" Target="../media/image43.tiff"/><Relationship Id="rId7" Type="http://schemas.openxmlformats.org/officeDocument/2006/relationships/image" Target="../media/image44.tiff"/><Relationship Id="rId8" Type="http://schemas.openxmlformats.org/officeDocument/2006/relationships/image" Target="../media/image45.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46.emf"/><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tiff"/><Relationship Id="rId8" Type="http://schemas.openxmlformats.org/officeDocument/2006/relationships/image" Target="../media/image50.emf"/><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1.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2.tiff"/><Relationship Id="rId5" Type="http://schemas.openxmlformats.org/officeDocument/2006/relationships/image" Target="../media/image53.tiff"/><Relationship Id="rId6" Type="http://schemas.openxmlformats.org/officeDocument/2006/relationships/image" Target="../media/image54.tiff"/><Relationship Id="rId7" Type="http://schemas.openxmlformats.org/officeDocument/2006/relationships/image" Target="../media/image55.tiff"/><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1" Type="http://schemas.openxmlformats.org/officeDocument/2006/relationships/image" Target="../media/image63.tiff"/><Relationship Id="rId12" Type="http://schemas.openxmlformats.org/officeDocument/2006/relationships/image" Target="../media/image54.tiff"/><Relationship Id="rId13" Type="http://schemas.openxmlformats.org/officeDocument/2006/relationships/image" Target="../media/image55.tiff"/><Relationship Id="rId14" Type="http://schemas.openxmlformats.org/officeDocument/2006/relationships/image" Target="../media/image53.tiff"/><Relationship Id="rId15" Type="http://schemas.openxmlformats.org/officeDocument/2006/relationships/image" Target="../media/image52.tiff"/><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6.tiff"/><Relationship Id="rId4" Type="http://schemas.openxmlformats.org/officeDocument/2006/relationships/image" Target="../media/image56.tiff"/><Relationship Id="rId5" Type="http://schemas.openxmlformats.org/officeDocument/2006/relationships/image" Target="../media/image57.tiff"/><Relationship Id="rId6" Type="http://schemas.openxmlformats.org/officeDocument/2006/relationships/image" Target="../media/image58.tiff"/><Relationship Id="rId7" Type="http://schemas.openxmlformats.org/officeDocument/2006/relationships/image" Target="../media/image59.tiff"/><Relationship Id="rId8" Type="http://schemas.openxmlformats.org/officeDocument/2006/relationships/image" Target="../media/image60.tiff"/><Relationship Id="rId9" Type="http://schemas.openxmlformats.org/officeDocument/2006/relationships/image" Target="../media/image61.tiff"/><Relationship Id="rId10" Type="http://schemas.openxmlformats.org/officeDocument/2006/relationships/image" Target="../media/image62.tiff"/></Relationships>
</file>

<file path=ppt/slides/_rels/slide1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4.tiff"/><Relationship Id="rId5" Type="http://schemas.openxmlformats.org/officeDocument/2006/relationships/image" Target="../media/image55.tiff"/><Relationship Id="rId6" Type="http://schemas.openxmlformats.org/officeDocument/2006/relationships/image" Target="../media/image53.tiff"/><Relationship Id="rId7" Type="http://schemas.openxmlformats.org/officeDocument/2006/relationships/image" Target="../media/image52.tiff"/><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1.tiff"/><Relationship Id="rId5" Type="http://schemas.openxmlformats.org/officeDocument/2006/relationships/image" Target="../media/image65.tiff"/><Relationship Id="rId6" Type="http://schemas.openxmlformats.org/officeDocument/2006/relationships/image" Target="../media/image66.tiff"/><Relationship Id="rId7" Type="http://schemas.openxmlformats.org/officeDocument/2006/relationships/image" Target="../media/image28.tiff"/><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62.tiff"/><Relationship Id="rId5" Type="http://schemas.openxmlformats.org/officeDocument/2006/relationships/image" Target="../media/image57.tiff"/><Relationship Id="rId6" Type="http://schemas.openxmlformats.org/officeDocument/2006/relationships/image" Target="../media/image67.tiff"/><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hyperlink" Target="https://certificates.theodi.org/en/" TargetMode="External"/><Relationship Id="rId5" Type="http://schemas.openxmlformats.org/officeDocument/2006/relationships/hyperlink" Target="https://project-open-data.cio.gov/" TargetMode="External"/><Relationship Id="rId6" Type="http://schemas.openxmlformats.org/officeDocument/2006/relationships/hyperlink" Target="http://validator.lod-cloud.net/" TargetMode="External"/><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68.png"/><Relationship Id="rId5" Type="http://schemas.openxmlformats.org/officeDocument/2006/relationships/hyperlink" Target="https://github.com/ahmadassaf/opendata-checker/" TargetMode="External"/><Relationship Id="rId6" Type="http://schemas.openxmlformats.org/officeDocument/2006/relationships/image" Target="../media/image69.tiff"/><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hmadassaf/opendata-checker/blob/master/util/licenseMappings.json" TargetMode="External"/><Relationship Id="rId4" Type="http://schemas.openxmlformats.org/officeDocument/2006/relationships/image" Target="../media/image69.tiff"/><Relationship Id="rId5" Type="http://schemas.openxmlformats.org/officeDocument/2006/relationships/image" Target="../media/image70.png"/><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24.xml"/><Relationship Id="rId5" Type="http://schemas.openxmlformats.org/officeDocument/2006/relationships/image" Target="../media/image71.png"/><Relationship Id="rId1" Type="http://schemas.microsoft.com/office/2007/relationships/media" Target="../media/media1.mp4"/><Relationship Id="rId2" Type="http://schemas.openxmlformats.org/officeDocument/2006/relationships/video" Target="../media/media1.mp4"/></Relationships>
</file>

<file path=ppt/slides/_rels/slide2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2.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3.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4.tiff"/><Relationship Id="rId5" Type="http://schemas.openxmlformats.org/officeDocument/2006/relationships/image" Target="../media/image27.tiff"/><Relationship Id="rId6" Type="http://schemas.openxmlformats.org/officeDocument/2006/relationships/image" Target="../media/image74.tiff"/><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8.tiff"/><Relationship Id="rId5" Type="http://schemas.openxmlformats.org/officeDocument/2006/relationships/image" Target="../media/image9.tiff"/><Relationship Id="rId6" Type="http://schemas.openxmlformats.org/officeDocument/2006/relationships/image" Target="../media/image10.png"/><Relationship Id="rId7" Type="http://schemas.openxmlformats.org/officeDocument/2006/relationships/image" Target="../media/image11.tiff"/><Relationship Id="rId8" Type="http://schemas.openxmlformats.org/officeDocument/2006/relationships/image" Target="../media/image12.tiff"/><Relationship Id="rId9"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6.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6.tiff"/></Relationships>
</file>

<file path=ppt/slides/_rels/slide33.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6.tiff"/></Relationships>
</file>

<file path=ppt/slides/_rels/slide3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5.png"/><Relationship Id="rId5" Type="http://schemas.openxmlformats.org/officeDocument/2006/relationships/image" Target="../media/image76.png"/><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f"/><Relationship Id="rId3"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ahmadassaf/opendata-checker/tree/master/test" TargetMode="External"/><Relationship Id="rId4" Type="http://schemas.openxmlformats.org/officeDocument/2006/relationships/image" Target="../media/image69.tiff"/><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3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80.tiff"/><Relationship Id="rId5" Type="http://schemas.openxmlformats.org/officeDocument/2006/relationships/image" Target="../media/image81.tiff"/><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6.tiff"/></Relationships>
</file>

<file path=ppt/slides/_rels/slide42.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6.tiff"/><Relationship Id="rId5" Type="http://schemas.openxmlformats.org/officeDocument/2006/relationships/image" Target="../media/image82.tiff"/><Relationship Id="rId6" Type="http://schemas.openxmlformats.org/officeDocument/2006/relationships/image" Target="../media/image83.tiff"/><Relationship Id="rId7" Type="http://schemas.openxmlformats.org/officeDocument/2006/relationships/image" Target="../media/image84.png"/><Relationship Id="rId8" Type="http://schemas.openxmlformats.org/officeDocument/2006/relationships/image" Target="../media/image85.tiff"/><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86.png"/><Relationship Id="rId5" Type="http://schemas.openxmlformats.org/officeDocument/2006/relationships/image" Target="../media/image87.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8.png"/><Relationship Id="rId6" Type="http://schemas.openxmlformats.org/officeDocument/2006/relationships/image" Target="../media/image89.png"/><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4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chart" Target="../charts/chart1.xml"/><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92.tiff"/><Relationship Id="rId5" Type="http://schemas.openxmlformats.org/officeDocument/2006/relationships/image" Target="../media/image80.tiff"/><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6.tiff"/><Relationship Id="rId5" Type="http://schemas.openxmlformats.org/officeDocument/2006/relationships/image" Target="../media/image94.png"/><Relationship Id="rId6" Type="http://schemas.openxmlformats.org/officeDocument/2006/relationships/image" Target="../media/image95.tiff"/><Relationship Id="rId7" Type="http://schemas.openxmlformats.org/officeDocument/2006/relationships/image" Target="../media/image96.png"/><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1" Type="http://schemas.openxmlformats.org/officeDocument/2006/relationships/image" Target="../media/image23.tiff"/><Relationship Id="rId12" Type="http://schemas.openxmlformats.org/officeDocument/2006/relationships/image" Target="../media/image24.tiff"/><Relationship Id="rId13" Type="http://schemas.openxmlformats.org/officeDocument/2006/relationships/image" Target="../media/image25.tiff"/><Relationship Id="rId14" Type="http://schemas.openxmlformats.org/officeDocument/2006/relationships/image" Target="../media/image26.tiff"/><Relationship Id="rId15" Type="http://schemas.openxmlformats.org/officeDocument/2006/relationships/hyperlink" Target="http://go.sap.com/product/analytics/lumira.html" TargetMode="External"/><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tiff"/><Relationship Id="rId4" Type="http://schemas.openxmlformats.org/officeDocument/2006/relationships/image" Target="../media/image16.tiff"/><Relationship Id="rId5" Type="http://schemas.openxmlformats.org/officeDocument/2006/relationships/image" Target="../media/image17.tiff"/><Relationship Id="rId6" Type="http://schemas.openxmlformats.org/officeDocument/2006/relationships/image" Target="../media/image18.tiff"/><Relationship Id="rId7" Type="http://schemas.openxmlformats.org/officeDocument/2006/relationships/image" Target="../media/image19.tiff"/><Relationship Id="rId8" Type="http://schemas.openxmlformats.org/officeDocument/2006/relationships/image" Target="../media/image20.tiff"/><Relationship Id="rId9" Type="http://schemas.openxmlformats.org/officeDocument/2006/relationships/image" Target="../media/image21.tiff"/><Relationship Id="rId10" Type="http://schemas.openxmlformats.org/officeDocument/2006/relationships/image" Target="../media/image22.tiff"/></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6.tiff"/><Relationship Id="rId5" Type="http://schemas.openxmlformats.org/officeDocument/2006/relationships/image" Target="../media/image98.tiff"/><Relationship Id="rId6" Type="http://schemas.openxmlformats.org/officeDocument/2006/relationships/image" Target="../media/image99.png"/><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6.tiff"/><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53.xml.rels><?xml version="1.0" encoding="UTF-8" standalone="yes"?>
<Relationships xmlns="http://schemas.openxmlformats.org/package/2006/relationships"><Relationship Id="rId9" Type="http://schemas.openxmlformats.org/officeDocument/2006/relationships/image" Target="../media/image106.png"/><Relationship Id="rId20" Type="http://schemas.openxmlformats.org/officeDocument/2006/relationships/image" Target="../media/image112.tiff"/><Relationship Id="rId21" Type="http://schemas.openxmlformats.org/officeDocument/2006/relationships/image" Target="../media/image113.tiff"/><Relationship Id="rId22" Type="http://schemas.openxmlformats.org/officeDocument/2006/relationships/image" Target="../media/image114.tiff"/><Relationship Id="rId23" Type="http://schemas.openxmlformats.org/officeDocument/2006/relationships/image" Target="../media/image115.png"/><Relationship Id="rId24" Type="http://schemas.openxmlformats.org/officeDocument/2006/relationships/image" Target="../media/image116.png"/><Relationship Id="rId10" Type="http://schemas.openxmlformats.org/officeDocument/2006/relationships/image" Target="../media/image107.png"/><Relationship Id="rId11" Type="http://schemas.openxmlformats.org/officeDocument/2006/relationships/image" Target="../media/image108.png"/><Relationship Id="rId12" Type="http://schemas.openxmlformats.org/officeDocument/2006/relationships/image" Target="../media/image109.png"/><Relationship Id="rId13" Type="http://schemas.openxmlformats.org/officeDocument/2006/relationships/hyperlink" Target="http://bit.ly/qwe1k" TargetMode="External"/><Relationship Id="rId14" Type="http://schemas.openxmlformats.org/officeDocument/2006/relationships/image" Target="../media/image110.tiff"/><Relationship Id="rId15" Type="http://schemas.openxmlformats.org/officeDocument/2006/relationships/image" Target="../media/image18.tiff"/><Relationship Id="rId16" Type="http://schemas.openxmlformats.org/officeDocument/2006/relationships/image" Target="../media/image23.tiff"/><Relationship Id="rId17" Type="http://schemas.openxmlformats.org/officeDocument/2006/relationships/image" Target="../media/image24.tiff"/><Relationship Id="rId18" Type="http://schemas.openxmlformats.org/officeDocument/2006/relationships/hyperlink" Target="http://creativecommons.org/tag/open-definition" TargetMode="External"/><Relationship Id="rId19" Type="http://schemas.openxmlformats.org/officeDocument/2006/relationships/image" Target="../media/image111.tiff"/><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100.png"/><Relationship Id="rId4" Type="http://schemas.openxmlformats.org/officeDocument/2006/relationships/image" Target="../media/image101.tiff"/><Relationship Id="rId5" Type="http://schemas.openxmlformats.org/officeDocument/2006/relationships/image" Target="../media/image102.gif"/><Relationship Id="rId6" Type="http://schemas.openxmlformats.org/officeDocument/2006/relationships/image" Target="../media/image103.gif"/><Relationship Id="rId7" Type="http://schemas.openxmlformats.org/officeDocument/2006/relationships/image" Target="../media/image104.png"/><Relationship Id="rId8" Type="http://schemas.openxmlformats.org/officeDocument/2006/relationships/image" Target="../media/image10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6.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6.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6.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6.tiff"/></Relationships>
</file>

<file path=ppt/slides/_rels/slide5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17.tiff"/><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17.tiff"/><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6.tiff"/><Relationship Id="rId5" Type="http://schemas.openxmlformats.org/officeDocument/2006/relationships/image" Target="../media/image17.tif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hyperlink" Target="http://www.w3.org/DesignIssues/LinkedData" TargetMode="External"/><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61.xml.rels><?xml version="1.0" encoding="UTF-8" standalone="yes"?>
<Relationships xmlns="http://schemas.openxmlformats.org/package/2006/relationships"><Relationship Id="rId3" Type="http://schemas.openxmlformats.org/officeDocument/2006/relationships/hyperlink" Target="http://ahmadassaf.com/" TargetMode="External"/><Relationship Id="rId4" Type="http://schemas.openxmlformats.org/officeDocument/2006/relationships/hyperlink" Target="http://twitter.com/ahmadaassaf" TargetMode="External"/><Relationship Id="rId5" Type="http://schemas.openxmlformats.org/officeDocument/2006/relationships/hyperlink" Target="http://github.com/ahmadassaf" TargetMode="External"/><Relationship Id="rId6" Type="http://schemas.openxmlformats.org/officeDocument/2006/relationships/image" Target="../media/image5.tiff"/><Relationship Id="rId7" Type="http://schemas.openxmlformats.org/officeDocument/2006/relationships/image" Target="../media/image118.tiff"/><Relationship Id="rId8" Type="http://schemas.openxmlformats.org/officeDocument/2006/relationships/image" Target="../media/image69.tiff"/><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 Id="rId3" Type="http://schemas.openxmlformats.org/officeDocument/2006/relationships/image" Target="../media/image6.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 Id="rId3" Type="http://schemas.openxmlformats.org/officeDocument/2006/relationships/image" Target="../media/image6.tiff"/></Relationships>
</file>

<file path=ppt/slides/_rels/slide64.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 Id="rId3" Type="http://schemas.openxmlformats.org/officeDocument/2006/relationships/image" Target="../media/image6.tiff"/></Relationships>
</file>

<file path=ppt/slides/_rels/slide6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6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19.emf"/><Relationship Id="rId5" Type="http://schemas.openxmlformats.org/officeDocument/2006/relationships/image" Target="../media/image120.emf"/><Relationship Id="rId6"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27.tiff"/><Relationship Id="rId5" Type="http://schemas.openxmlformats.org/officeDocument/2006/relationships/image" Target="../media/image28.tiff"/><Relationship Id="rId6" Type="http://schemas.openxmlformats.org/officeDocument/2006/relationships/image" Target="../media/image29.tiff"/><Relationship Id="rId7" Type="http://schemas.openxmlformats.org/officeDocument/2006/relationships/image" Target="../media/image30.tiff"/><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1.tiff"/><Relationship Id="rId5" Type="http://schemas.openxmlformats.org/officeDocument/2006/relationships/image" Target="../media/image32.tiff"/><Relationship Id="rId6" Type="http://schemas.openxmlformats.org/officeDocument/2006/relationships/image" Target="../media/image33.tiff"/><Relationship Id="rId7" Type="http://schemas.openxmlformats.org/officeDocument/2006/relationships/image" Target="../media/image34.tiff"/><Relationship Id="rId8" Type="http://schemas.openxmlformats.org/officeDocument/2006/relationships/image" Target="../media/image35.tif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t>Enabling Self-service Data Provisioning through Semantic Enrichment of Data</a:t>
            </a:r>
            <a:endParaRPr lang="en-US" sz="4000" dirty="0"/>
          </a:p>
        </p:txBody>
      </p:sp>
      <p:sp>
        <p:nvSpPr>
          <p:cNvPr id="3" name="Subtitle 2"/>
          <p:cNvSpPr>
            <a:spLocks noGrp="1"/>
          </p:cNvSpPr>
          <p:nvPr>
            <p:ph type="subTitle" idx="1"/>
          </p:nvPr>
        </p:nvSpPr>
        <p:spPr>
          <a:xfrm>
            <a:off x="1100051" y="4455620"/>
            <a:ext cx="10058400" cy="1817062"/>
          </a:xfrm>
        </p:spPr>
        <p:txBody>
          <a:bodyPr>
            <a:normAutofit/>
          </a:bodyPr>
          <a:lstStyle/>
          <a:p>
            <a:r>
              <a:rPr lang="en-US" sz="3300" b="1" u="sng" cap="none" dirty="0" smtClean="0"/>
              <a:t>Ahmad Assaf</a:t>
            </a:r>
          </a:p>
          <a:p>
            <a:endParaRPr lang="en-US" b="1" u="sng" cap="none" dirty="0"/>
          </a:p>
          <a:p>
            <a:r>
              <a:rPr lang="en-US" b="1" cap="none" dirty="0" smtClean="0"/>
              <a:t>Supervisors</a:t>
            </a:r>
            <a:r>
              <a:rPr lang="en-US" b="1" cap="none" dirty="0"/>
              <a:t>: </a:t>
            </a:r>
            <a:r>
              <a:rPr lang="en-US" b="1" cap="none" dirty="0" err="1"/>
              <a:t>Raphaël</a:t>
            </a:r>
            <a:r>
              <a:rPr lang="en-US" b="1" cap="none" dirty="0"/>
              <a:t> </a:t>
            </a:r>
            <a:r>
              <a:rPr lang="en-US" b="1" cap="none" dirty="0" err="1" smtClean="0"/>
              <a:t>Troncy</a:t>
            </a:r>
            <a:r>
              <a:rPr lang="en-US" b="1" cap="none" dirty="0" smtClean="0"/>
              <a:t> and </a:t>
            </a:r>
            <a:r>
              <a:rPr lang="en-US" b="1" cap="none" dirty="0" err="1" smtClean="0"/>
              <a:t>Aline</a:t>
            </a:r>
            <a:r>
              <a:rPr lang="en-US" b="1" cap="none" dirty="0" smtClean="0"/>
              <a:t> </a:t>
            </a:r>
            <a:r>
              <a:rPr lang="en-US" b="1" cap="none" dirty="0" err="1" smtClean="0"/>
              <a:t>Senart</a:t>
            </a:r>
            <a:endParaRPr lang="en-US" cap="none"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03457" y="5447264"/>
            <a:ext cx="1755763" cy="825418"/>
          </a:xfrm>
          <a:prstGeom prst="rect">
            <a:avLst/>
          </a:prstGeom>
        </p:spPr>
      </p:pic>
      <p:grpSp>
        <p:nvGrpSpPr>
          <p:cNvPr id="7" name="Group 6"/>
          <p:cNvGrpSpPr/>
          <p:nvPr/>
        </p:nvGrpSpPr>
        <p:grpSpPr>
          <a:xfrm>
            <a:off x="0" y="6464270"/>
            <a:ext cx="14171177" cy="353683"/>
            <a:chOff x="0" y="6464270"/>
            <a:chExt cx="14171177" cy="353683"/>
          </a:xfrm>
        </p:grpSpPr>
        <p:sp>
          <p:nvSpPr>
            <p:cNvPr id="8" name="TextBox 7"/>
            <p:cNvSpPr txBox="1"/>
            <p:nvPr/>
          </p:nvSpPr>
          <p:spPr>
            <a:xfrm>
              <a:off x="0" y="6464270"/>
              <a:ext cx="5927520" cy="307777"/>
            </a:xfrm>
            <a:prstGeom prst="rect">
              <a:avLst/>
            </a:prstGeom>
            <a:noFill/>
          </p:spPr>
          <p:txBody>
            <a:bodyPr wrap="none" rtlCol="0">
              <a:spAutoFit/>
            </a:bodyPr>
            <a:lstStyle/>
            <a:p>
              <a:r>
                <a:rPr lang="en-US" sz="1400" dirty="0" smtClean="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9" name="TextBox 8"/>
            <p:cNvSpPr txBox="1"/>
            <p:nvPr/>
          </p:nvSpPr>
          <p:spPr>
            <a:xfrm>
              <a:off x="10475139" y="6510176"/>
              <a:ext cx="3696038" cy="307777"/>
            </a:xfrm>
            <a:prstGeom prst="rect">
              <a:avLst/>
            </a:prstGeom>
            <a:noFill/>
          </p:spPr>
          <p:txBody>
            <a:bodyPr wrap="square" rtlCol="0">
              <a:spAutoFit/>
            </a:bodyPr>
            <a:lstStyle/>
            <a:p>
              <a:r>
                <a:rPr lang="en-US" sz="1400" b="1" dirty="0" smtClean="0">
                  <a:solidFill>
                    <a:schemeClr val="bg1"/>
                  </a:solidFill>
                  <a:latin typeface="+mj-lt"/>
                </a:rPr>
                <a:t>18</a:t>
              </a:r>
              <a:r>
                <a:rPr lang="en-US" sz="1400" b="1" baseline="30000" dirty="0" smtClean="0">
                  <a:solidFill>
                    <a:schemeClr val="bg1"/>
                  </a:solidFill>
                  <a:latin typeface="+mj-lt"/>
                </a:rPr>
                <a:t>th</a:t>
              </a:r>
              <a:r>
                <a:rPr lang="en-US" sz="1400" b="1" dirty="0" smtClean="0">
                  <a:solidFill>
                    <a:schemeClr val="bg1"/>
                  </a:solidFill>
                  <a:latin typeface="+mj-lt"/>
                </a:rPr>
                <a:t> December 2015</a:t>
              </a:r>
              <a:endParaRPr lang="en-US" sz="1400" dirty="0">
                <a:solidFill>
                  <a:schemeClr val="bg1"/>
                </a:solidFill>
                <a:latin typeface="+mj-lt"/>
              </a:endParaRPr>
            </a:p>
          </p:txBody>
        </p:sp>
      </p:gr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12377" y="27855"/>
            <a:ext cx="3110781" cy="2403785"/>
          </a:xfrm>
          <a:prstGeom prst="rect">
            <a:avLst/>
          </a:prstGeom>
        </p:spPr>
      </p:pic>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849" y="6015"/>
            <a:ext cx="2534599" cy="1459062"/>
          </a:xfrm>
          <a:prstGeom prst="rect">
            <a:avLst/>
          </a:prstGeom>
        </p:spPr>
      </p:pic>
      <p:grpSp>
        <p:nvGrpSpPr>
          <p:cNvPr id="10" name="Group 9"/>
          <p:cNvGrpSpPr/>
          <p:nvPr/>
        </p:nvGrpSpPr>
        <p:grpSpPr>
          <a:xfrm>
            <a:off x="1097280" y="4325112"/>
            <a:ext cx="4871847" cy="1061829"/>
            <a:chOff x="519229" y="3289636"/>
            <a:chExt cx="4871847" cy="1061829"/>
          </a:xfrm>
        </p:grpSpPr>
        <p:sp>
          <p:nvSpPr>
            <p:cNvPr id="11" name="TextBox 10"/>
            <p:cNvSpPr txBox="1"/>
            <p:nvPr/>
          </p:nvSpPr>
          <p:spPr>
            <a:xfrm>
              <a:off x="519229" y="3289636"/>
              <a:ext cx="4871847" cy="1061829"/>
            </a:xfrm>
            <a:prstGeom prst="rect">
              <a:avLst/>
            </a:prstGeom>
            <a:noFill/>
          </p:spPr>
          <p:txBody>
            <a:bodyPr wrap="none" rtlCol="0">
              <a:spAutoFit/>
            </a:bodyPr>
            <a:lstStyle/>
            <a:p>
              <a:pPr>
                <a:lnSpc>
                  <a:spcPct val="150000"/>
                </a:lnSpc>
              </a:pPr>
              <a:endParaRPr lang="en-US" sz="2400" b="1"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6"/>
                </a:rPr>
                <a:t>me@ahmadassaf.com</a:t>
              </a:r>
              <a:r>
                <a:rPr lang="en-US" dirty="0">
                  <a:latin typeface="Andale Mono" charset="0"/>
                  <a:ea typeface="Andale Mono" charset="0"/>
                  <a:cs typeface="Andale Mono" charset="0"/>
                </a:rPr>
                <a:t> </a:t>
              </a:r>
              <a:r>
                <a:rPr lang="en-US" dirty="0" smtClean="0">
                  <a:latin typeface="Andale Mono" charset="0"/>
                  <a:ea typeface="Andale Mono" charset="0"/>
                  <a:cs typeface="Andale Mono" charset="0"/>
                </a:rPr>
                <a:t>    </a:t>
              </a:r>
              <a:r>
                <a:rPr lang="en-US" dirty="0" smtClean="0">
                  <a:latin typeface="Andale Mono" charset="0"/>
                  <a:ea typeface="Andale Mono" charset="0"/>
                  <a:cs typeface="Andale Mono" charset="0"/>
                  <a:hlinkClick r:id="rId7"/>
                </a:rPr>
                <a:t>@ahmadaassaf</a:t>
              </a:r>
              <a:endParaRPr lang="en-US" dirty="0" smtClean="0">
                <a:latin typeface="Andale Mono" charset="0"/>
                <a:ea typeface="Andale Mono" charset="0"/>
                <a:cs typeface="Andale Mono" charset="0"/>
              </a:endParaRPr>
            </a:p>
          </p:txBody>
        </p:sp>
        <p:pic>
          <p:nvPicPr>
            <p:cNvPr id="12" name="Picture 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62362" y="4012917"/>
              <a:ext cx="260417" cy="260417"/>
            </a:xfrm>
            <a:prstGeom prst="rect">
              <a:avLst/>
            </a:prstGeom>
          </p:spPr>
        </p:pic>
      </p:grpSp>
    </p:spTree>
    <p:extLst>
      <p:ext uri="{BB962C8B-B14F-4D97-AF65-F5344CB8AC3E}">
        <p14:creationId xmlns:p14="http://schemas.microsoft.com/office/powerpoint/2010/main" val="18042893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sp>
        <p:nvSpPr>
          <p:cNvPr id="7" name="TextBox 6"/>
          <p:cNvSpPr txBox="1"/>
          <p:nvPr/>
        </p:nvSpPr>
        <p:spPr>
          <a:xfrm>
            <a:off x="882434" y="493296"/>
            <a:ext cx="9840275" cy="3785652"/>
          </a:xfrm>
          <a:prstGeom prst="rect">
            <a:avLst/>
          </a:prstGeom>
          <a:noFill/>
        </p:spPr>
        <p:txBody>
          <a:bodyPr wrap="square" rtlCol="0">
            <a:spAutoFit/>
          </a:bodyPr>
          <a:lstStyle/>
          <a:p>
            <a:pPr algn="ctr"/>
            <a:r>
              <a:rPr lang="en-US" sz="4000" b="1" dirty="0" smtClean="0">
                <a:solidFill>
                  <a:srgbClr val="000000"/>
                </a:solidFill>
                <a:latin typeface="+mj-lt"/>
              </a:rPr>
              <a:t>PART I</a:t>
            </a:r>
          </a:p>
          <a:p>
            <a:pPr marL="0" lvl="1" algn="ctr"/>
            <a:endParaRPr lang="en-US" sz="4000" dirty="0" smtClean="0">
              <a:latin typeface="+mj-lt"/>
            </a:endParaRPr>
          </a:p>
          <a:p>
            <a:pPr marL="0" lvl="1" algn="ctr"/>
            <a:r>
              <a:rPr lang="en-US" sz="4000" dirty="0" smtClean="0">
                <a:latin typeface="+mj-lt"/>
              </a:rPr>
              <a:t>Towards A </a:t>
            </a:r>
            <a:r>
              <a:rPr lang="en-US" sz="4000" u="sng" dirty="0" smtClean="0">
                <a:latin typeface="+mj-lt"/>
              </a:rPr>
              <a:t>Complete</a:t>
            </a:r>
            <a:r>
              <a:rPr lang="en-US" sz="4000" dirty="0" smtClean="0">
                <a:latin typeface="+mj-lt"/>
              </a:rPr>
              <a:t> Dataset Profile</a:t>
            </a:r>
          </a:p>
          <a:p>
            <a:pPr algn="ctr"/>
            <a:endParaRPr lang="en-US" sz="4000" b="1" dirty="0" smtClean="0">
              <a:solidFill>
                <a:srgbClr val="000000"/>
              </a:solidFill>
              <a:latin typeface="+mj-lt"/>
            </a:endParaRPr>
          </a:p>
          <a:p>
            <a:pPr algn="ctr"/>
            <a:endParaRPr lang="en-US" sz="4000" b="1" dirty="0">
              <a:solidFill>
                <a:srgbClr val="000000"/>
              </a:solidFill>
              <a:latin typeface="+mj-lt"/>
            </a:endParaRPr>
          </a:p>
          <a:p>
            <a:pPr algn="ctr"/>
            <a:endParaRPr lang="en-US" sz="40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10</a:t>
            </a:fld>
            <a:endParaRPr lang="en-US" dirty="0"/>
          </a:p>
        </p:txBody>
      </p:sp>
      <p:sp>
        <p:nvSpPr>
          <p:cNvPr id="12" name="TextBox 11"/>
          <p:cNvSpPr txBox="1"/>
          <p:nvPr/>
        </p:nvSpPr>
        <p:spPr>
          <a:xfrm>
            <a:off x="882434" y="3146975"/>
            <a:ext cx="4644156" cy="3046988"/>
          </a:xfrm>
          <a:prstGeom prst="rect">
            <a:avLst/>
          </a:prstGeom>
          <a:noFill/>
        </p:spPr>
        <p:txBody>
          <a:bodyPr wrap="none" rtlCol="0">
            <a:spAutoFit/>
          </a:bodyPr>
          <a:lstStyle/>
          <a:p>
            <a:r>
              <a:rPr lang="en-US" sz="2400" b="1" dirty="0" smtClean="0">
                <a:latin typeface="+mj-lt"/>
              </a:rPr>
              <a:t>Research Challenges</a:t>
            </a:r>
          </a:p>
          <a:p>
            <a:endParaRPr lang="en-US" sz="2400" dirty="0">
              <a:latin typeface="+mj-lt"/>
            </a:endParaRPr>
          </a:p>
          <a:p>
            <a:pPr marL="285750" indent="-285750">
              <a:buFont typeface="Wingdings" charset="2"/>
              <a:buChar char="§"/>
            </a:pPr>
            <a:r>
              <a:rPr lang="en-US" sz="2400" dirty="0">
                <a:latin typeface="+mj-lt"/>
              </a:rPr>
              <a:t>Dataset </a:t>
            </a:r>
            <a:r>
              <a:rPr lang="en-US" sz="2400" dirty="0" smtClean="0">
                <a:latin typeface="+mj-lt"/>
              </a:rPr>
              <a:t>Maintenance &amp; Discovery</a:t>
            </a:r>
          </a:p>
          <a:p>
            <a:pPr marL="285750" indent="-285750">
              <a:buFont typeface="Wingdings" charset="2"/>
              <a:buChar char="§"/>
            </a:pPr>
            <a:r>
              <a:rPr lang="en-US" sz="2400" dirty="0" smtClean="0">
                <a:latin typeface="+mj-lt"/>
              </a:rPr>
              <a:t>Dataset Quality	</a:t>
            </a:r>
          </a:p>
          <a:p>
            <a:pPr marL="285750" indent="-285750">
              <a:buFont typeface="Wingdings" charset="2"/>
              <a:buChar char="§"/>
            </a:pPr>
            <a:endParaRPr lang="en-US" sz="2400" dirty="0">
              <a:latin typeface="+mj-lt"/>
            </a:endParaRPr>
          </a:p>
          <a:p>
            <a:pPr marL="285750" indent="-285750">
              <a:buFont typeface="Wingdings" charset="2"/>
              <a:buChar char="§"/>
            </a:pPr>
            <a:endParaRPr lang="en-US" sz="2400" dirty="0" smtClean="0">
              <a:latin typeface="+mj-lt"/>
            </a:endParaRPr>
          </a:p>
          <a:p>
            <a:endParaRPr lang="en-US" sz="2400" dirty="0">
              <a:latin typeface="+mj-lt"/>
            </a:endParaRPr>
          </a:p>
          <a:p>
            <a:endParaRPr lang="en-US" sz="2400" dirty="0">
              <a:latin typeface="+mj-lt"/>
            </a:endParaRPr>
          </a:p>
        </p:txBody>
      </p:sp>
      <p:cxnSp>
        <p:nvCxnSpPr>
          <p:cNvPr id="14" name="Straight Connector 13"/>
          <p:cNvCxnSpPr/>
          <p:nvPr/>
        </p:nvCxnSpPr>
        <p:spPr>
          <a:xfrm flipV="1">
            <a:off x="882434" y="2856120"/>
            <a:ext cx="10034340" cy="205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01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Dataset Metadata/Profile</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11</a:t>
            </a:fld>
            <a:endParaRPr lang="en-US" dirty="0">
              <a:latin typeface="+mj-lt"/>
            </a:endParaRPr>
          </a:p>
        </p:txBody>
      </p:sp>
      <p:sp>
        <p:nvSpPr>
          <p:cNvPr id="12" name="TextBox 11"/>
          <p:cNvSpPr txBox="1"/>
          <p:nvPr/>
        </p:nvSpPr>
        <p:spPr>
          <a:xfrm>
            <a:off x="601345" y="1256135"/>
            <a:ext cx="10749823" cy="1200329"/>
          </a:xfrm>
          <a:prstGeom prst="rect">
            <a:avLst/>
          </a:prstGeom>
          <a:noFill/>
        </p:spPr>
        <p:txBody>
          <a:bodyPr wrap="square" rtlCol="0">
            <a:spAutoFit/>
          </a:bodyPr>
          <a:lstStyle/>
          <a:p>
            <a:pPr algn="ctr">
              <a:lnSpc>
                <a:spcPct val="150000"/>
              </a:lnSpc>
            </a:pPr>
            <a:r>
              <a:rPr lang="en-US" sz="2400" b="1" dirty="0" smtClean="0">
                <a:solidFill>
                  <a:srgbClr val="FFC000"/>
                </a:solidFill>
                <a:latin typeface="+mj-lt"/>
              </a:rPr>
              <a:t>Metadata</a:t>
            </a:r>
            <a:r>
              <a:rPr lang="en-US" sz="2400" dirty="0" smtClean="0">
                <a:solidFill>
                  <a:srgbClr val="FFC000"/>
                </a:solidFill>
                <a:latin typeface="+mj-lt"/>
              </a:rPr>
              <a:t> </a:t>
            </a:r>
            <a:r>
              <a:rPr lang="en-US" sz="2400" dirty="0" smtClean="0">
                <a:latin typeface="+mj-lt"/>
              </a:rPr>
              <a:t>is structured information that describes, explains, locates or otherwise makes it easier to retrieve use or manage information resources</a:t>
            </a:r>
          </a:p>
        </p:txBody>
      </p:sp>
      <p:sp>
        <p:nvSpPr>
          <p:cNvPr id="14" name="TextBox 13"/>
          <p:cNvSpPr txBox="1"/>
          <p:nvPr/>
        </p:nvSpPr>
        <p:spPr>
          <a:xfrm>
            <a:off x="-13240" y="3291525"/>
            <a:ext cx="2829169" cy="1200329"/>
          </a:xfrm>
          <a:prstGeom prst="rect">
            <a:avLst/>
          </a:prstGeom>
          <a:noFill/>
        </p:spPr>
        <p:txBody>
          <a:bodyPr wrap="square" rtlCol="0">
            <a:spAutoFit/>
          </a:bodyPr>
          <a:lstStyle/>
          <a:p>
            <a:pPr algn="ctr"/>
            <a:r>
              <a:rPr lang="en-US" sz="2400" dirty="0" smtClean="0">
                <a:latin typeface="+mj-lt"/>
              </a:rPr>
              <a:t>Data Discovery, exploration and reuse</a:t>
            </a:r>
            <a:endParaRPr lang="en-US" sz="2400" dirty="0">
              <a:latin typeface="+mj-lt"/>
            </a:endParaRPr>
          </a:p>
        </p:txBody>
      </p:sp>
      <p:sp>
        <p:nvSpPr>
          <p:cNvPr id="15" name="TextBox 14"/>
          <p:cNvSpPr txBox="1"/>
          <p:nvPr/>
        </p:nvSpPr>
        <p:spPr>
          <a:xfrm>
            <a:off x="3804806" y="3576220"/>
            <a:ext cx="3001108" cy="1200329"/>
          </a:xfrm>
          <a:prstGeom prst="rect">
            <a:avLst/>
          </a:prstGeom>
          <a:noFill/>
        </p:spPr>
        <p:txBody>
          <a:bodyPr wrap="square" rtlCol="0">
            <a:spAutoFit/>
          </a:bodyPr>
          <a:lstStyle/>
          <a:p>
            <a:pPr lvl="1" algn="ctr"/>
            <a:r>
              <a:rPr lang="en-US" sz="2400" dirty="0">
                <a:latin typeface="+mj-lt"/>
              </a:rPr>
              <a:t>Organization </a:t>
            </a:r>
            <a:endParaRPr lang="en-US" sz="2400" dirty="0" smtClean="0">
              <a:latin typeface="+mj-lt"/>
            </a:endParaRPr>
          </a:p>
          <a:p>
            <a:pPr lvl="1" algn="ctr"/>
            <a:r>
              <a:rPr lang="en-US" sz="2400" dirty="0" smtClean="0">
                <a:latin typeface="+mj-lt"/>
              </a:rPr>
              <a:t>&amp; </a:t>
            </a:r>
          </a:p>
          <a:p>
            <a:pPr lvl="1" algn="ctr"/>
            <a:r>
              <a:rPr lang="en-US" sz="2400" dirty="0" smtClean="0">
                <a:latin typeface="+mj-lt"/>
              </a:rPr>
              <a:t>identification</a:t>
            </a:r>
            <a:endParaRPr lang="en-US" sz="2400" dirty="0">
              <a:latin typeface="+mj-lt"/>
            </a:endParaRPr>
          </a:p>
        </p:txBody>
      </p:sp>
      <p:sp>
        <p:nvSpPr>
          <p:cNvPr id="16" name="Rectangle 15"/>
          <p:cNvSpPr/>
          <p:nvPr/>
        </p:nvSpPr>
        <p:spPr>
          <a:xfrm>
            <a:off x="8299229" y="3283564"/>
            <a:ext cx="2694841" cy="1200329"/>
          </a:xfrm>
          <a:prstGeom prst="rect">
            <a:avLst/>
          </a:prstGeom>
        </p:spPr>
        <p:txBody>
          <a:bodyPr wrap="square">
            <a:spAutoFit/>
          </a:bodyPr>
          <a:lstStyle/>
          <a:p>
            <a:pPr lvl="1" algn="ctr"/>
            <a:r>
              <a:rPr lang="en-US" sz="2400" dirty="0">
                <a:latin typeface="+mj-lt"/>
              </a:rPr>
              <a:t>Archiving </a:t>
            </a:r>
            <a:endParaRPr lang="en-US" sz="2400" dirty="0" smtClean="0">
              <a:latin typeface="+mj-lt"/>
            </a:endParaRPr>
          </a:p>
          <a:p>
            <a:pPr lvl="1" algn="ctr"/>
            <a:r>
              <a:rPr lang="en-US" sz="2400" dirty="0" smtClean="0">
                <a:latin typeface="+mj-lt"/>
              </a:rPr>
              <a:t>&amp;</a:t>
            </a:r>
          </a:p>
          <a:p>
            <a:pPr lvl="1" algn="ctr"/>
            <a:r>
              <a:rPr lang="en-US" sz="2400" dirty="0" smtClean="0">
                <a:latin typeface="+mj-lt"/>
              </a:rPr>
              <a:t>preservation</a:t>
            </a:r>
            <a:endParaRPr lang="en-US" sz="2400" dirty="0">
              <a:latin typeface="+mj-lt"/>
            </a:endParaRPr>
          </a:p>
        </p:txBody>
      </p:sp>
      <p:sp>
        <p:nvSpPr>
          <p:cNvPr id="17" name="Bent-Up Arrow 16"/>
          <p:cNvSpPr/>
          <p:nvPr/>
        </p:nvSpPr>
        <p:spPr>
          <a:xfrm flipV="1">
            <a:off x="7400145" y="2927861"/>
            <a:ext cx="2546656" cy="205707"/>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mj-lt"/>
            </a:endParaRPr>
          </a:p>
        </p:txBody>
      </p:sp>
      <p:sp>
        <p:nvSpPr>
          <p:cNvPr id="18" name="Bent-Up Arrow 17"/>
          <p:cNvSpPr/>
          <p:nvPr/>
        </p:nvSpPr>
        <p:spPr>
          <a:xfrm flipH="1" flipV="1">
            <a:off x="1268151" y="2927860"/>
            <a:ext cx="6131993" cy="160968"/>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mj-lt"/>
            </a:endParaRPr>
          </a:p>
        </p:txBody>
      </p:sp>
      <p:sp>
        <p:nvSpPr>
          <p:cNvPr id="19" name="Down Arrow 18"/>
          <p:cNvSpPr/>
          <p:nvPr/>
        </p:nvSpPr>
        <p:spPr>
          <a:xfrm>
            <a:off x="5476907" y="2931439"/>
            <a:ext cx="45719" cy="53062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mj-lt"/>
            </a:endParaRPr>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9924" y="1151755"/>
            <a:ext cx="574136" cy="430602"/>
          </a:xfrm>
          <a:prstGeom prst="rect">
            <a:avLst/>
          </a:prstGeom>
        </p:spPr>
      </p:pic>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14498" y="2229353"/>
            <a:ext cx="548257" cy="411193"/>
          </a:xfrm>
          <a:prstGeom prst="rect">
            <a:avLst/>
          </a:prstGeom>
        </p:spPr>
      </p:pic>
    </p:spTree>
    <p:extLst>
      <p:ext uri="{BB962C8B-B14F-4D97-AF65-F5344CB8AC3E}">
        <p14:creationId xmlns:p14="http://schemas.microsoft.com/office/powerpoint/2010/main" val="7051365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Data Portals/Data Management Systems</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12</a:t>
            </a:fld>
            <a:endParaRPr lang="en-US" dirty="0">
              <a:latin typeface="+mj-lt"/>
            </a:endParaRPr>
          </a:p>
        </p:txBody>
      </p:sp>
      <p:sp>
        <p:nvSpPr>
          <p:cNvPr id="12" name="TextBox 11"/>
          <p:cNvSpPr txBox="1"/>
          <p:nvPr/>
        </p:nvSpPr>
        <p:spPr>
          <a:xfrm>
            <a:off x="261257" y="1077686"/>
            <a:ext cx="5951174" cy="3970318"/>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Entry points to discover published datasets</a:t>
            </a:r>
          </a:p>
          <a:p>
            <a:pPr marL="285750" indent="-285750">
              <a:lnSpc>
                <a:spcPct val="150000"/>
              </a:lnSpc>
              <a:buFont typeface="Wingdings" charset="2"/>
              <a:buChar char="§"/>
            </a:pPr>
            <a:r>
              <a:rPr lang="en-US" sz="2400" dirty="0" smtClean="0">
                <a:latin typeface="+mj-lt"/>
              </a:rPr>
              <a:t>Curated collection of datasets metadata providing a set discovery and integration services</a:t>
            </a:r>
          </a:p>
          <a:p>
            <a:pPr marL="285750" indent="-285750">
              <a:lnSpc>
                <a:spcPct val="150000"/>
              </a:lnSpc>
              <a:buFont typeface="Wingdings" charset="2"/>
              <a:buChar char="§"/>
            </a:pPr>
            <a:r>
              <a:rPr lang="en-US" sz="2400" dirty="0" smtClean="0">
                <a:latin typeface="+mj-lt"/>
              </a:rPr>
              <a:t>Built on top of Data Management Systems (</a:t>
            </a:r>
            <a:r>
              <a:rPr lang="en-US" sz="2400" b="1" dirty="0" smtClean="0">
                <a:latin typeface="+mj-lt"/>
              </a:rPr>
              <a:t>DMS</a:t>
            </a:r>
            <a:r>
              <a:rPr lang="en-US" sz="2400" dirty="0" smtClean="0">
                <a:latin typeface="+mj-lt"/>
              </a:rPr>
              <a:t>) like CKAN, DKAN and </a:t>
            </a:r>
            <a:r>
              <a:rPr lang="en-US" sz="2400" dirty="0" err="1" smtClean="0">
                <a:latin typeface="+mj-lt"/>
              </a:rPr>
              <a:t>Socrata</a:t>
            </a:r>
            <a:endParaRPr lang="en-US" sz="2400" dirty="0" smtClean="0">
              <a:latin typeface="+mj-lt"/>
            </a:endParaRPr>
          </a:p>
          <a:p>
            <a:pPr marL="285750" indent="-285750">
              <a:lnSpc>
                <a:spcPct val="150000"/>
              </a:lnSpc>
              <a:buFont typeface="Wingdings" charset="2"/>
              <a:buChar char="§"/>
            </a:pPr>
            <a:endParaRPr lang="en-US" sz="2400" dirty="0">
              <a:latin typeface="+mj-lt"/>
            </a:endParaRPr>
          </a:p>
        </p:txBody>
      </p:sp>
      <p:grpSp>
        <p:nvGrpSpPr>
          <p:cNvPr id="16" name="Group 15"/>
          <p:cNvGrpSpPr/>
          <p:nvPr/>
        </p:nvGrpSpPr>
        <p:grpSpPr>
          <a:xfrm>
            <a:off x="653784" y="4676259"/>
            <a:ext cx="2631121" cy="1062233"/>
            <a:chOff x="653784" y="4676259"/>
            <a:chExt cx="2631121" cy="1062233"/>
          </a:xfrm>
        </p:grpSpPr>
        <p:grpSp>
          <p:nvGrpSpPr>
            <p:cNvPr id="13" name="Group 12"/>
            <p:cNvGrpSpPr/>
            <p:nvPr/>
          </p:nvGrpSpPr>
          <p:grpSpPr>
            <a:xfrm>
              <a:off x="1571453" y="4676259"/>
              <a:ext cx="1713452" cy="640751"/>
              <a:chOff x="2635676" y="4531787"/>
              <a:chExt cx="1713452" cy="640751"/>
            </a:xfrm>
          </p:grpSpPr>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35676" y="4584900"/>
                <a:ext cx="1254664" cy="470499"/>
              </a:xfrm>
              <a:prstGeom prst="rect">
                <a:avLst/>
              </a:prstGeom>
            </p:spPr>
          </p:pic>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08377" y="4531787"/>
                <a:ext cx="640751" cy="640751"/>
              </a:xfrm>
              <a:prstGeom prst="rect">
                <a:avLst/>
              </a:prstGeom>
            </p:spPr>
          </p:pic>
        </p:grpSp>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3784" y="4820823"/>
              <a:ext cx="917669" cy="917669"/>
            </a:xfrm>
            <a:prstGeom prst="rect">
              <a:avLst/>
            </a:prstGeom>
          </p:spPr>
        </p:pic>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963980" y="5341542"/>
              <a:ext cx="1003438" cy="225774"/>
            </a:xfrm>
            <a:prstGeom prst="rect">
              <a:avLst/>
            </a:prstGeom>
          </p:spPr>
        </p:pic>
      </p:grpSp>
      <p:pic>
        <p:nvPicPr>
          <p:cNvPr id="7" name="Picture 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39057" y="1202597"/>
            <a:ext cx="6583711" cy="4043082"/>
          </a:xfrm>
          <a:prstGeom prst="rect">
            <a:avLst/>
          </a:prstGeom>
        </p:spPr>
      </p:pic>
    </p:spTree>
    <p:extLst>
      <p:ext uri="{BB962C8B-B14F-4D97-AF65-F5344CB8AC3E}">
        <p14:creationId xmlns:p14="http://schemas.microsoft.com/office/powerpoint/2010/main" val="147201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Dataset </a:t>
              </a:r>
              <a:r>
                <a:rPr lang="en-US" sz="3200" dirty="0" smtClean="0"/>
                <a:t>Vocabularies &amp; Models</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13</a:t>
            </a:fld>
            <a:endParaRPr lang="en-US" dirty="0"/>
          </a:p>
        </p:txBody>
      </p:sp>
      <p:sp>
        <p:nvSpPr>
          <p:cNvPr id="12" name="Rectangle 11"/>
          <p:cNvSpPr/>
          <p:nvPr/>
        </p:nvSpPr>
        <p:spPr>
          <a:xfrm>
            <a:off x="146278" y="939659"/>
            <a:ext cx="11785557" cy="5078313"/>
          </a:xfrm>
          <a:prstGeom prst="rect">
            <a:avLst/>
          </a:prstGeom>
        </p:spPr>
        <p:txBody>
          <a:bodyPr wrap="square">
            <a:spAutoFit/>
          </a:bodyPr>
          <a:lstStyle/>
          <a:p>
            <a:pPr marL="285750" indent="-285750">
              <a:lnSpc>
                <a:spcPct val="150000"/>
              </a:lnSpc>
              <a:buFont typeface="Wingdings" charset="2"/>
              <a:buChar char="§"/>
            </a:pPr>
            <a:r>
              <a:rPr lang="en-US" sz="2400" dirty="0" smtClean="0">
                <a:latin typeface="+mj-lt"/>
              </a:rPr>
              <a:t>Data </a:t>
            </a:r>
            <a:r>
              <a:rPr lang="en-US" sz="2400" dirty="0">
                <a:latin typeface="+mj-lt"/>
              </a:rPr>
              <a:t>Catalog Vocabulary </a:t>
            </a:r>
            <a:r>
              <a:rPr lang="en-US" sz="2400" dirty="0" smtClean="0">
                <a:latin typeface="+mj-lt"/>
              </a:rPr>
              <a:t>(</a:t>
            </a:r>
            <a:r>
              <a:rPr lang="en-US" sz="2400" b="1" dirty="0" smtClean="0">
                <a:latin typeface="+mj-lt"/>
              </a:rPr>
              <a:t>DCAT</a:t>
            </a:r>
            <a:r>
              <a:rPr lang="en-US" sz="2400" dirty="0" smtClean="0">
                <a:latin typeface="+mj-lt"/>
              </a:rPr>
              <a:t>)</a:t>
            </a:r>
          </a:p>
          <a:p>
            <a:pPr marL="742950" lvl="1" indent="-285750">
              <a:lnSpc>
                <a:spcPct val="150000"/>
              </a:lnSpc>
              <a:buFont typeface="Wingdings" charset="2"/>
              <a:buChar char="§"/>
            </a:pPr>
            <a:r>
              <a:rPr lang="en-US" sz="2400" dirty="0" smtClean="0">
                <a:latin typeface="+mj-lt"/>
              </a:rPr>
              <a:t> Three main classes: </a:t>
            </a:r>
            <a:r>
              <a:rPr lang="en-US" dirty="0" err="1" smtClean="0">
                <a:solidFill>
                  <a:schemeClr val="tx1">
                    <a:lumMod val="50000"/>
                    <a:lumOff val="50000"/>
                  </a:schemeClr>
                </a:solidFill>
                <a:latin typeface="+mj-lt"/>
                <a:ea typeface="Andale Mono" charset="0"/>
                <a:cs typeface="Andale Mono" charset="0"/>
              </a:rPr>
              <a:t>dcat:Catalog</a:t>
            </a:r>
            <a:r>
              <a:rPr lang="en-US" sz="2400" dirty="0" smtClean="0">
                <a:latin typeface="+mj-lt"/>
              </a:rPr>
              <a:t>, </a:t>
            </a:r>
            <a:r>
              <a:rPr lang="en-US" dirty="0" err="1" smtClean="0">
                <a:solidFill>
                  <a:schemeClr val="tx1">
                    <a:lumMod val="50000"/>
                    <a:lumOff val="50000"/>
                  </a:schemeClr>
                </a:solidFill>
                <a:latin typeface="+mj-lt"/>
                <a:ea typeface="Andale Mono" charset="0"/>
                <a:cs typeface="Andale Mono" charset="0"/>
              </a:rPr>
              <a:t>dcat:Dataset</a:t>
            </a:r>
            <a:r>
              <a:rPr lang="en-US" sz="2400" dirty="0" smtClean="0">
                <a:latin typeface="+mj-lt"/>
              </a:rPr>
              <a:t> and </a:t>
            </a:r>
            <a:r>
              <a:rPr lang="en-US" dirty="0" err="1" smtClean="0">
                <a:solidFill>
                  <a:schemeClr val="tx1">
                    <a:lumMod val="50000"/>
                    <a:lumOff val="50000"/>
                  </a:schemeClr>
                </a:solidFill>
                <a:latin typeface="+mj-lt"/>
                <a:ea typeface="Andale Mono" charset="0"/>
                <a:cs typeface="Andale Mono" charset="0"/>
              </a:rPr>
              <a:t>dcat:Distribution</a:t>
            </a:r>
            <a:endParaRPr lang="en-US" dirty="0" smtClean="0">
              <a:solidFill>
                <a:schemeClr val="tx1">
                  <a:lumMod val="50000"/>
                  <a:lumOff val="50000"/>
                </a:schemeClr>
              </a:solidFill>
              <a:latin typeface="+mj-lt"/>
              <a:ea typeface="Andale Mono" charset="0"/>
              <a:cs typeface="Andale Mono" charset="0"/>
            </a:endParaRPr>
          </a:p>
          <a:p>
            <a:pPr marL="742950" lvl="1" indent="-285750">
              <a:lnSpc>
                <a:spcPct val="150000"/>
              </a:lnSpc>
              <a:buFont typeface="Wingdings" charset="2"/>
              <a:buChar char="§"/>
            </a:pPr>
            <a:r>
              <a:rPr lang="en-US" sz="2400" dirty="0" smtClean="0">
                <a:latin typeface="+mj-lt"/>
                <a:ea typeface="Andale Mono" charset="0"/>
                <a:cs typeface="Andale Mono" charset="0"/>
              </a:rPr>
              <a:t>Extensions : </a:t>
            </a:r>
            <a:r>
              <a:rPr lang="en-US" sz="2400" b="1" dirty="0" smtClean="0">
                <a:latin typeface="+mj-lt"/>
              </a:rPr>
              <a:t>DCAT-AP, </a:t>
            </a:r>
            <a:r>
              <a:rPr lang="en-US" sz="2400" dirty="0" smtClean="0">
                <a:latin typeface="+mj-lt"/>
              </a:rPr>
              <a:t>The </a:t>
            </a:r>
            <a:r>
              <a:rPr lang="en-US" sz="2400" dirty="0">
                <a:latin typeface="+mj-lt"/>
              </a:rPr>
              <a:t>Asset Description Metadata Schema (</a:t>
            </a:r>
            <a:r>
              <a:rPr lang="en-US" sz="2400" b="1" dirty="0" smtClean="0">
                <a:latin typeface="+mj-lt"/>
              </a:rPr>
              <a:t>ADMS)</a:t>
            </a:r>
          </a:p>
          <a:p>
            <a:pPr marL="742950" lvl="1" indent="-285750">
              <a:lnSpc>
                <a:spcPct val="150000"/>
              </a:lnSpc>
              <a:buFont typeface="Wingdings" charset="2"/>
              <a:buChar char="§"/>
            </a:pPr>
            <a:endParaRPr lang="en-US" sz="2400" b="1" dirty="0" smtClean="0">
              <a:latin typeface="+mj-lt"/>
            </a:endParaRPr>
          </a:p>
          <a:p>
            <a:pPr marL="285750" indent="-285750">
              <a:lnSpc>
                <a:spcPct val="150000"/>
              </a:lnSpc>
              <a:buFont typeface="Wingdings" charset="2"/>
              <a:buChar char="§"/>
            </a:pPr>
            <a:r>
              <a:rPr lang="en-US" sz="2400" dirty="0" smtClean="0">
                <a:latin typeface="+mj-lt"/>
              </a:rPr>
              <a:t>Vocabulary of Interlinked Datasets (</a:t>
            </a:r>
            <a:r>
              <a:rPr lang="en-US" sz="2400" b="1" dirty="0" err="1" smtClean="0">
                <a:latin typeface="+mj-lt"/>
              </a:rPr>
              <a:t>VoID</a:t>
            </a:r>
            <a:r>
              <a:rPr lang="en-US" sz="2400" dirty="0" smtClean="0">
                <a:latin typeface="+mj-lt"/>
              </a:rPr>
              <a:t>) </a:t>
            </a:r>
          </a:p>
          <a:p>
            <a:pPr marL="742950" lvl="1" indent="-285750">
              <a:lnSpc>
                <a:spcPct val="150000"/>
              </a:lnSpc>
              <a:buFont typeface="Wingdings" charset="2"/>
              <a:buChar char="§"/>
            </a:pPr>
            <a:r>
              <a:rPr lang="en-US" sz="2400" dirty="0">
                <a:latin typeface="+mj-lt"/>
              </a:rPr>
              <a:t>Three main classes: </a:t>
            </a:r>
            <a:r>
              <a:rPr lang="en-US" dirty="0" err="1">
                <a:solidFill>
                  <a:schemeClr val="tx1">
                    <a:lumMod val="50000"/>
                    <a:lumOff val="50000"/>
                  </a:schemeClr>
                </a:solidFill>
                <a:ea typeface="Andale Mono" charset="0"/>
                <a:cs typeface="Andale Mono" charset="0"/>
              </a:rPr>
              <a:t>void:Dataset</a:t>
            </a:r>
            <a:r>
              <a:rPr lang="en-US" dirty="0">
                <a:solidFill>
                  <a:schemeClr val="tx1">
                    <a:lumMod val="50000"/>
                    <a:lumOff val="50000"/>
                  </a:schemeClr>
                </a:solidFill>
                <a:ea typeface="Andale Mono" charset="0"/>
                <a:cs typeface="Andale Mono" charset="0"/>
              </a:rPr>
              <a:t>, </a:t>
            </a:r>
            <a:r>
              <a:rPr lang="en-US" dirty="0" err="1">
                <a:solidFill>
                  <a:schemeClr val="tx1">
                    <a:lumMod val="50000"/>
                    <a:lumOff val="50000"/>
                  </a:schemeClr>
                </a:solidFill>
                <a:ea typeface="Andale Mono" charset="0"/>
                <a:cs typeface="Andale Mono" charset="0"/>
              </a:rPr>
              <a:t>void:Linkset</a:t>
            </a:r>
            <a:r>
              <a:rPr lang="en-US" dirty="0">
                <a:solidFill>
                  <a:schemeClr val="tx1">
                    <a:lumMod val="50000"/>
                    <a:lumOff val="50000"/>
                  </a:schemeClr>
                </a:solidFill>
                <a:ea typeface="Andale Mono" charset="0"/>
                <a:cs typeface="Andale Mono" charset="0"/>
              </a:rPr>
              <a:t> </a:t>
            </a:r>
            <a:r>
              <a:rPr lang="en-US" dirty="0"/>
              <a:t>and </a:t>
            </a:r>
            <a:r>
              <a:rPr lang="en-US" dirty="0" err="1" smtClean="0">
                <a:solidFill>
                  <a:schemeClr val="tx1">
                    <a:lumMod val="50000"/>
                    <a:lumOff val="50000"/>
                  </a:schemeClr>
                </a:solidFill>
                <a:ea typeface="Andale Mono" charset="0"/>
                <a:cs typeface="Andale Mono" charset="0"/>
              </a:rPr>
              <a:t>void:subset</a:t>
            </a:r>
            <a:endParaRPr lang="en-US" dirty="0" smtClean="0">
              <a:latin typeface="+mj-lt"/>
            </a:endParaRPr>
          </a:p>
          <a:p>
            <a:pPr marL="742950" lvl="1" indent="-285750">
              <a:lnSpc>
                <a:spcPct val="150000"/>
              </a:lnSpc>
              <a:buFont typeface="Wingdings" charset="2"/>
              <a:buChar char="§"/>
            </a:pPr>
            <a:r>
              <a:rPr lang="en-US" sz="2400" dirty="0" smtClean="0">
                <a:latin typeface="+mj-lt"/>
              </a:rPr>
              <a:t>+ links </a:t>
            </a:r>
            <a:r>
              <a:rPr lang="en-US" sz="2400" dirty="0">
                <a:latin typeface="+mj-lt"/>
              </a:rPr>
              <a:t>between </a:t>
            </a:r>
            <a:r>
              <a:rPr lang="en-US" sz="2400" dirty="0" smtClean="0">
                <a:latin typeface="+mj-lt"/>
              </a:rPr>
              <a:t>datasets</a:t>
            </a:r>
          </a:p>
          <a:p>
            <a:pPr marL="742950" lvl="1" indent="-285750">
              <a:lnSpc>
                <a:spcPct val="150000"/>
              </a:lnSpc>
              <a:buFont typeface="Wingdings" charset="2"/>
              <a:buChar char="§"/>
            </a:pPr>
            <a:endParaRPr lang="en-US" sz="2400" dirty="0">
              <a:latin typeface="+mj-lt"/>
            </a:endParaRPr>
          </a:p>
          <a:p>
            <a:pPr marL="742950" lvl="1" indent="-285750">
              <a:lnSpc>
                <a:spcPct val="150000"/>
              </a:lnSpc>
              <a:buFont typeface="Wingdings" charset="2"/>
              <a:buChar char="§"/>
            </a:pPr>
            <a:endParaRPr lang="en-US" sz="2400" dirty="0">
              <a:latin typeface="+mj-lt"/>
            </a:endParaRP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53960" y="4052201"/>
            <a:ext cx="2181290" cy="491684"/>
          </a:xfrm>
          <a:prstGeom prst="rect">
            <a:avLst/>
          </a:prstGeom>
        </p:spPr>
      </p:pic>
      <p:pic>
        <p:nvPicPr>
          <p:cNvPr id="15" name="Picture 14" descr="Screen Shot 2015-05-31 at 11.49.07.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10531" y="5397729"/>
            <a:ext cx="2080726" cy="589539"/>
          </a:xfrm>
          <a:prstGeom prst="rect">
            <a:avLst/>
          </a:prstGeom>
        </p:spPr>
      </p:pic>
      <p:pic>
        <p:nvPicPr>
          <p:cNvPr id="16" name="Picture 15" descr="Screen Shot 2015-05-31 at 11.51.22.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098591" y="4715481"/>
            <a:ext cx="2960575" cy="592115"/>
          </a:xfrm>
          <a:prstGeom prst="rect">
            <a:avLst/>
          </a:prstGeom>
        </p:spPr>
      </p:pic>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26072" y="5431936"/>
            <a:ext cx="700310" cy="700310"/>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07914" y="4715481"/>
            <a:ext cx="1163346" cy="498046"/>
          </a:xfrm>
          <a:prstGeom prst="rect">
            <a:avLst/>
          </a:prstGeom>
        </p:spPr>
      </p:pic>
    </p:spTree>
    <p:extLst>
      <p:ext uri="{BB962C8B-B14F-4D97-AF65-F5344CB8AC3E}">
        <p14:creationId xmlns:p14="http://schemas.microsoft.com/office/powerpoint/2010/main" val="20279841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Why a Harmonized Model ?</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14</a:t>
            </a:fld>
            <a:endParaRPr lang="en-US" dirty="0"/>
          </a:p>
        </p:txBody>
      </p:sp>
      <p:sp>
        <p:nvSpPr>
          <p:cNvPr id="12" name="Rectangle 11"/>
          <p:cNvSpPr/>
          <p:nvPr/>
        </p:nvSpPr>
        <p:spPr>
          <a:xfrm>
            <a:off x="7442747" y="659343"/>
            <a:ext cx="5073835" cy="2862322"/>
          </a:xfrm>
          <a:prstGeom prst="rect">
            <a:avLst/>
          </a:prstGeom>
        </p:spPr>
        <p:txBody>
          <a:bodyPr wrap="square">
            <a:spAutoFit/>
          </a:bodyPr>
          <a:lstStyle/>
          <a:p>
            <a:pPr marL="285750" indent="-285750">
              <a:lnSpc>
                <a:spcPct val="150000"/>
              </a:lnSpc>
              <a:buFont typeface="Wingdings" charset="2"/>
              <a:buChar char="§"/>
            </a:pPr>
            <a:endParaRPr lang="en-US" sz="2000" dirty="0">
              <a:latin typeface="+mj-lt"/>
            </a:endParaRPr>
          </a:p>
          <a:p>
            <a:pPr marL="285750" indent="-285750">
              <a:lnSpc>
                <a:spcPct val="150000"/>
              </a:lnSpc>
              <a:buFont typeface="Wingdings" charset="2"/>
              <a:buChar char="§"/>
            </a:pPr>
            <a:r>
              <a:rPr lang="en-US" sz="2000" dirty="0">
                <a:latin typeface="+mj-lt"/>
              </a:rPr>
              <a:t>Exploring/discovering datasets for (re)use</a:t>
            </a:r>
          </a:p>
          <a:p>
            <a:pPr marL="285750" indent="-285750">
              <a:lnSpc>
                <a:spcPct val="150000"/>
              </a:lnSpc>
              <a:buFont typeface="Wingdings" charset="2"/>
              <a:buChar char="§"/>
            </a:pPr>
            <a:r>
              <a:rPr lang="en-US" sz="2000" dirty="0">
                <a:latin typeface="+mj-lt"/>
              </a:rPr>
              <a:t>Defining a “minimal” set of information needed to build a “profile”</a:t>
            </a:r>
          </a:p>
          <a:p>
            <a:pPr marL="285750" indent="-285750">
              <a:lnSpc>
                <a:spcPct val="150000"/>
              </a:lnSpc>
              <a:buFont typeface="Wingdings" charset="2"/>
              <a:buChar char="§"/>
            </a:pPr>
            <a:r>
              <a:rPr lang="en-US" sz="2000" dirty="0">
                <a:latin typeface="+mj-lt"/>
              </a:rPr>
              <a:t>Building tools that will automatically generate/validate metadata models</a:t>
            </a: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1257" y="956278"/>
            <a:ext cx="7181490" cy="4938740"/>
          </a:xfrm>
          <a:prstGeom prst="rect">
            <a:avLst/>
          </a:prstGeom>
        </p:spPr>
      </p:pic>
    </p:spTree>
    <p:extLst>
      <p:ext uri="{BB962C8B-B14F-4D97-AF65-F5344CB8AC3E}">
        <p14:creationId xmlns:p14="http://schemas.microsoft.com/office/powerpoint/2010/main" val="91690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Metadata Model </a:t>
              </a:r>
              <a:r>
                <a:rPr lang="en-US" sz="3200" b="1" dirty="0" smtClean="0">
                  <a:latin typeface="+mj-lt"/>
                </a:rPr>
                <a:t>Classification | </a:t>
              </a:r>
              <a:r>
                <a:rPr lang="en-US" sz="3200" dirty="0"/>
                <a:t>Information groups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15</a:t>
            </a:fld>
            <a:endParaRPr lang="en-US" dirty="0">
              <a:latin typeface="+mj-lt"/>
            </a:endParaRPr>
          </a:p>
        </p:txBody>
      </p:sp>
      <p:sp>
        <p:nvSpPr>
          <p:cNvPr id="12" name="Rectangle 11"/>
          <p:cNvSpPr/>
          <p:nvPr/>
        </p:nvSpPr>
        <p:spPr>
          <a:xfrm>
            <a:off x="261257" y="1051803"/>
            <a:ext cx="11785557" cy="461665"/>
          </a:xfrm>
          <a:prstGeom prst="rect">
            <a:avLst/>
          </a:prstGeom>
        </p:spPr>
        <p:txBody>
          <a:bodyPr wrap="square">
            <a:spAutoFit/>
          </a:bodyPr>
          <a:lstStyle/>
          <a:p>
            <a:r>
              <a:rPr lang="en-US" sz="2400" dirty="0">
                <a:latin typeface="+mj-lt"/>
              </a:rPr>
              <a:t>A</a:t>
            </a:r>
            <a:r>
              <a:rPr lang="en-US" sz="2400" dirty="0" smtClean="0">
                <a:latin typeface="+mj-lt"/>
              </a:rPr>
              <a:t> </a:t>
            </a:r>
            <a:r>
              <a:rPr lang="en-US" sz="2400" dirty="0">
                <a:latin typeface="+mj-lt"/>
              </a:rPr>
              <a:t>dataset can </a:t>
            </a:r>
            <a:r>
              <a:rPr lang="en-US" sz="2400" dirty="0" smtClean="0">
                <a:latin typeface="+mj-lt"/>
              </a:rPr>
              <a:t>contain four </a:t>
            </a:r>
            <a:r>
              <a:rPr lang="en-US" sz="2400" dirty="0">
                <a:latin typeface="+mj-lt"/>
              </a:rPr>
              <a:t>main </a:t>
            </a:r>
            <a:r>
              <a:rPr lang="en-US" sz="2400" dirty="0" smtClean="0">
                <a:latin typeface="+mj-lt"/>
              </a:rPr>
              <a:t>Information groups:</a:t>
            </a:r>
            <a:endParaRPr lang="en-US" sz="2400" dirty="0">
              <a:latin typeface="+mj-lt"/>
            </a:endParaRPr>
          </a:p>
        </p:txBody>
      </p:sp>
      <p:grpSp>
        <p:nvGrpSpPr>
          <p:cNvPr id="14" name="Group 13"/>
          <p:cNvGrpSpPr/>
          <p:nvPr/>
        </p:nvGrpSpPr>
        <p:grpSpPr>
          <a:xfrm>
            <a:off x="261257" y="1884109"/>
            <a:ext cx="11824555" cy="553998"/>
            <a:chOff x="4742017" y="2428845"/>
            <a:chExt cx="11824555" cy="553998"/>
          </a:xfrm>
        </p:grpSpPr>
        <p:grpSp>
          <p:nvGrpSpPr>
            <p:cNvPr id="15" name="Group 14"/>
            <p:cNvGrpSpPr/>
            <p:nvPr/>
          </p:nvGrpSpPr>
          <p:grpSpPr>
            <a:xfrm>
              <a:off x="5346953" y="2428845"/>
              <a:ext cx="11219619" cy="553998"/>
              <a:chOff x="3807119" y="2539871"/>
              <a:chExt cx="11219619" cy="553998"/>
            </a:xfrm>
          </p:grpSpPr>
          <p:sp>
            <p:nvSpPr>
              <p:cNvPr id="17" name="TextBox 16"/>
              <p:cNvSpPr txBox="1"/>
              <p:nvPr/>
            </p:nvSpPr>
            <p:spPr>
              <a:xfrm>
                <a:off x="3807119" y="2539871"/>
                <a:ext cx="2296269" cy="553998"/>
              </a:xfrm>
              <a:prstGeom prst="rect">
                <a:avLst/>
              </a:prstGeom>
              <a:noFill/>
            </p:spPr>
            <p:txBody>
              <a:bodyPr wrap="square" rtlCol="0">
                <a:spAutoFit/>
              </a:bodyPr>
              <a:lstStyle/>
              <a:p>
                <a:pPr>
                  <a:lnSpc>
                    <a:spcPct val="150000"/>
                  </a:lnSpc>
                </a:pPr>
                <a:r>
                  <a:rPr lang="en-US" sz="2000" dirty="0" smtClean="0">
                    <a:latin typeface="+mj-lt"/>
                  </a:rPr>
                  <a:t>Resource</a:t>
                </a:r>
              </a:p>
            </p:txBody>
          </p:sp>
          <p:sp>
            <p:nvSpPr>
              <p:cNvPr id="18" name="TextBox 17"/>
              <p:cNvSpPr txBox="1"/>
              <p:nvPr/>
            </p:nvSpPr>
            <p:spPr>
              <a:xfrm>
                <a:off x="5512511" y="2559088"/>
                <a:ext cx="9514227" cy="507831"/>
              </a:xfrm>
              <a:prstGeom prst="rect">
                <a:avLst/>
              </a:prstGeom>
              <a:noFill/>
              <a:ln>
                <a:noFill/>
              </a:ln>
            </p:spPr>
            <p:txBody>
              <a:bodyPr wrap="square" rtlCol="0">
                <a:spAutoFit/>
              </a:bodyPr>
              <a:lstStyle/>
              <a:p>
                <a:pPr>
                  <a:lnSpc>
                    <a:spcPct val="150000"/>
                  </a:lnSpc>
                </a:pPr>
                <a:r>
                  <a:rPr lang="en-US" dirty="0">
                    <a:latin typeface="+mj-lt"/>
                  </a:rPr>
                  <a:t>Actual raw data </a:t>
                </a:r>
                <a:r>
                  <a:rPr lang="en-US" dirty="0" smtClean="0">
                    <a:latin typeface="+mj-lt"/>
                  </a:rPr>
                  <a:t>e.g</a:t>
                </a:r>
                <a:r>
                  <a:rPr lang="en-US" dirty="0">
                    <a:latin typeface="+mj-lt"/>
                  </a:rPr>
                  <a:t>. </a:t>
                </a:r>
                <a:r>
                  <a:rPr lang="en-US" dirty="0" smtClean="0">
                    <a:latin typeface="+mj-lt"/>
                  </a:rPr>
                  <a:t>JSON</a:t>
                </a:r>
                <a:r>
                  <a:rPr lang="en-US" dirty="0">
                    <a:latin typeface="+mj-lt"/>
                  </a:rPr>
                  <a:t>, CSV, SPARQL endpoint</a:t>
                </a:r>
              </a:p>
            </p:txBody>
          </p:sp>
        </p:gr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42017" y="2501144"/>
              <a:ext cx="495055" cy="481699"/>
            </a:xfrm>
            <a:prstGeom prst="rect">
              <a:avLst/>
            </a:prstGeom>
          </p:spPr>
        </p:pic>
      </p:grpSp>
      <p:grpSp>
        <p:nvGrpSpPr>
          <p:cNvPr id="19" name="Group 18"/>
          <p:cNvGrpSpPr/>
          <p:nvPr/>
        </p:nvGrpSpPr>
        <p:grpSpPr>
          <a:xfrm>
            <a:off x="394217" y="2681099"/>
            <a:ext cx="11714168" cy="668808"/>
            <a:chOff x="3722934" y="2502661"/>
            <a:chExt cx="15839542" cy="668808"/>
          </a:xfrm>
        </p:grpSpPr>
        <p:sp>
          <p:nvSpPr>
            <p:cNvPr id="20" name="TextBox 19"/>
            <p:cNvSpPr txBox="1"/>
            <p:nvPr/>
          </p:nvSpPr>
          <p:spPr>
            <a:xfrm>
              <a:off x="4370836" y="2617471"/>
              <a:ext cx="2296269" cy="553998"/>
            </a:xfrm>
            <a:prstGeom prst="rect">
              <a:avLst/>
            </a:prstGeom>
            <a:noFill/>
          </p:spPr>
          <p:txBody>
            <a:bodyPr wrap="square" rtlCol="0">
              <a:spAutoFit/>
            </a:bodyPr>
            <a:lstStyle/>
            <a:p>
              <a:pPr>
                <a:lnSpc>
                  <a:spcPct val="150000"/>
                </a:lnSpc>
              </a:pPr>
              <a:r>
                <a:rPr lang="en-US" sz="2000" dirty="0" smtClean="0">
                  <a:latin typeface="+mj-lt"/>
                </a:rPr>
                <a:t>Tag</a:t>
              </a:r>
            </a:p>
          </p:txBody>
        </p:sp>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22934" y="2720646"/>
              <a:ext cx="261788" cy="445809"/>
            </a:xfrm>
            <a:prstGeom prst="rect">
              <a:avLst/>
            </a:prstGeom>
          </p:spPr>
        </p:pic>
        <p:sp>
          <p:nvSpPr>
            <p:cNvPr id="22" name="TextBox 21"/>
            <p:cNvSpPr txBox="1"/>
            <p:nvPr/>
          </p:nvSpPr>
          <p:spPr>
            <a:xfrm>
              <a:off x="6683100" y="2502661"/>
              <a:ext cx="12879376" cy="507831"/>
            </a:xfrm>
            <a:prstGeom prst="rect">
              <a:avLst/>
            </a:prstGeom>
            <a:noFill/>
            <a:ln>
              <a:noFill/>
            </a:ln>
          </p:spPr>
          <p:txBody>
            <a:bodyPr wrap="square" rtlCol="0">
              <a:spAutoFit/>
            </a:bodyPr>
            <a:lstStyle/>
            <a:p>
              <a:pPr>
                <a:lnSpc>
                  <a:spcPct val="150000"/>
                </a:lnSpc>
              </a:pPr>
              <a:r>
                <a:rPr lang="en-US" dirty="0">
                  <a:latin typeface="+mj-lt"/>
                </a:rPr>
                <a:t>Descriptive </a:t>
              </a:r>
              <a:r>
                <a:rPr lang="en-US" dirty="0" smtClean="0">
                  <a:latin typeface="+mj-lt"/>
                </a:rPr>
                <a:t>knowledge: simple textual tags, semantically rich controlled terms</a:t>
              </a:r>
              <a:endParaRPr lang="en-US" dirty="0">
                <a:latin typeface="+mj-lt"/>
              </a:endParaRPr>
            </a:p>
          </p:txBody>
        </p:sp>
      </p:grpSp>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7935" y="4954174"/>
            <a:ext cx="736600" cy="736600"/>
          </a:xfrm>
          <a:prstGeom prst="rect">
            <a:avLst/>
          </a:prstGeom>
        </p:spPr>
      </p:pic>
      <p:grpSp>
        <p:nvGrpSpPr>
          <p:cNvPr id="24" name="Group 23"/>
          <p:cNvGrpSpPr/>
          <p:nvPr/>
        </p:nvGrpSpPr>
        <p:grpSpPr>
          <a:xfrm>
            <a:off x="210879" y="3728910"/>
            <a:ext cx="11879385" cy="923330"/>
            <a:chOff x="6727747" y="1211529"/>
            <a:chExt cx="11879385" cy="923330"/>
          </a:xfrm>
        </p:grpSpPr>
        <p:grpSp>
          <p:nvGrpSpPr>
            <p:cNvPr id="25" name="Group 24"/>
            <p:cNvGrpSpPr/>
            <p:nvPr/>
          </p:nvGrpSpPr>
          <p:grpSpPr>
            <a:xfrm>
              <a:off x="7400313" y="1211529"/>
              <a:ext cx="11206819" cy="923330"/>
              <a:chOff x="3987887" y="2406470"/>
              <a:chExt cx="11206819" cy="923330"/>
            </a:xfrm>
          </p:grpSpPr>
          <p:sp>
            <p:nvSpPr>
              <p:cNvPr id="27" name="TextBox 26"/>
              <p:cNvSpPr txBox="1"/>
              <p:nvPr/>
            </p:nvSpPr>
            <p:spPr>
              <a:xfrm>
                <a:off x="3987887" y="2539526"/>
                <a:ext cx="2296269" cy="553998"/>
              </a:xfrm>
              <a:prstGeom prst="rect">
                <a:avLst/>
              </a:prstGeom>
              <a:noFill/>
            </p:spPr>
            <p:txBody>
              <a:bodyPr wrap="square" rtlCol="0">
                <a:spAutoFit/>
              </a:bodyPr>
              <a:lstStyle/>
              <a:p>
                <a:pPr>
                  <a:lnSpc>
                    <a:spcPct val="150000"/>
                  </a:lnSpc>
                </a:pPr>
                <a:r>
                  <a:rPr lang="en-US" sz="2000" dirty="0" smtClean="0">
                    <a:latin typeface="+mj-lt"/>
                  </a:rPr>
                  <a:t>Group</a:t>
                </a:r>
              </a:p>
            </p:txBody>
          </p:sp>
          <p:sp>
            <p:nvSpPr>
              <p:cNvPr id="28" name="TextBox 27"/>
              <p:cNvSpPr txBox="1"/>
              <p:nvPr/>
            </p:nvSpPr>
            <p:spPr>
              <a:xfrm>
                <a:off x="5687856" y="2406470"/>
                <a:ext cx="9506850" cy="923330"/>
              </a:xfrm>
              <a:prstGeom prst="rect">
                <a:avLst/>
              </a:prstGeom>
              <a:noFill/>
              <a:ln>
                <a:noFill/>
              </a:ln>
            </p:spPr>
            <p:txBody>
              <a:bodyPr wrap="square" rtlCol="0">
                <a:spAutoFit/>
              </a:bodyPr>
              <a:lstStyle/>
              <a:p>
                <a:pPr>
                  <a:lnSpc>
                    <a:spcPct val="150000"/>
                  </a:lnSpc>
                </a:pPr>
                <a:r>
                  <a:rPr lang="en-US" dirty="0">
                    <a:latin typeface="+mj-lt"/>
                  </a:rPr>
                  <a:t>Organizational units that share common </a:t>
                </a:r>
                <a:r>
                  <a:rPr lang="en-US" dirty="0" smtClean="0">
                    <a:latin typeface="+mj-lt"/>
                  </a:rPr>
                  <a:t>semantics, a cluster or curation based on shared themes/categories</a:t>
                </a:r>
                <a:endParaRPr lang="en-US" dirty="0">
                  <a:latin typeface="+mj-lt"/>
                </a:endParaRPr>
              </a:p>
            </p:txBody>
          </p:sp>
        </p:grpSp>
        <p:pic>
          <p:nvPicPr>
            <p:cNvPr id="26" name="Picture 2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727747" y="1346941"/>
              <a:ext cx="594787" cy="558835"/>
            </a:xfrm>
            <a:prstGeom prst="rect">
              <a:avLst/>
            </a:prstGeom>
          </p:spPr>
        </p:pic>
      </p:grpSp>
      <p:cxnSp>
        <p:nvCxnSpPr>
          <p:cNvPr id="31" name="Straight Connector 30"/>
          <p:cNvCxnSpPr/>
          <p:nvPr/>
        </p:nvCxnSpPr>
        <p:spPr>
          <a:xfrm flipV="1">
            <a:off x="2705348" y="3129840"/>
            <a:ext cx="2106254" cy="10849"/>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666392" y="5050701"/>
            <a:ext cx="9873653" cy="507831"/>
          </a:xfrm>
          <a:prstGeom prst="rect">
            <a:avLst/>
          </a:prstGeom>
          <a:noFill/>
          <a:ln>
            <a:noFill/>
          </a:ln>
        </p:spPr>
        <p:txBody>
          <a:bodyPr wrap="square" rtlCol="0">
            <a:spAutoFit/>
          </a:bodyPr>
          <a:lstStyle/>
          <a:p>
            <a:pPr algn="ctr">
              <a:lnSpc>
                <a:spcPct val="150000"/>
              </a:lnSpc>
            </a:pPr>
            <a:r>
              <a:rPr lang="en-US" dirty="0" smtClean="0">
                <a:latin typeface="+mj-lt"/>
              </a:rPr>
              <a:t>Clustering or curation solely based on </a:t>
            </a:r>
            <a:r>
              <a:rPr lang="en-US" dirty="0">
                <a:latin typeface="+mj-lt"/>
              </a:rPr>
              <a:t>a</a:t>
            </a:r>
            <a:r>
              <a:rPr lang="en-US" dirty="0" smtClean="0">
                <a:latin typeface="+mj-lt"/>
              </a:rPr>
              <a:t>ssociations </a:t>
            </a:r>
            <a:r>
              <a:rPr lang="en-US" dirty="0">
                <a:latin typeface="+mj-lt"/>
              </a:rPr>
              <a:t>with specific administration parties</a:t>
            </a:r>
          </a:p>
        </p:txBody>
      </p:sp>
      <p:sp>
        <p:nvSpPr>
          <p:cNvPr id="34" name="TextBox 33"/>
          <p:cNvSpPr txBox="1"/>
          <p:nvPr/>
        </p:nvSpPr>
        <p:spPr>
          <a:xfrm>
            <a:off x="883445" y="5045474"/>
            <a:ext cx="2296269" cy="553998"/>
          </a:xfrm>
          <a:prstGeom prst="rect">
            <a:avLst/>
          </a:prstGeom>
          <a:noFill/>
        </p:spPr>
        <p:txBody>
          <a:bodyPr wrap="square" rtlCol="0">
            <a:spAutoFit/>
          </a:bodyPr>
          <a:lstStyle/>
          <a:p>
            <a:pPr>
              <a:lnSpc>
                <a:spcPct val="150000"/>
              </a:lnSpc>
            </a:pPr>
            <a:r>
              <a:rPr lang="en-US" sz="2000" dirty="0" smtClean="0">
                <a:latin typeface="+mj-lt"/>
              </a:rPr>
              <a:t>Organization</a:t>
            </a:r>
          </a:p>
        </p:txBody>
      </p:sp>
      <p:cxnSp>
        <p:nvCxnSpPr>
          <p:cNvPr id="35" name="Straight Connector 34"/>
          <p:cNvCxnSpPr/>
          <p:nvPr/>
        </p:nvCxnSpPr>
        <p:spPr>
          <a:xfrm flipV="1">
            <a:off x="4985930" y="4147445"/>
            <a:ext cx="2277512" cy="1085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841411" y="5485121"/>
            <a:ext cx="2721134" cy="3465"/>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255091" y="2342815"/>
            <a:ext cx="902842" cy="738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614530" y="3193296"/>
            <a:ext cx="6587448" cy="553998"/>
          </a:xfrm>
          <a:prstGeom prst="rect">
            <a:avLst/>
          </a:prstGeom>
          <a:noFill/>
        </p:spPr>
        <p:txBody>
          <a:bodyPr wrap="square" rtlCol="0">
            <a:spAutoFit/>
          </a:bodyPr>
          <a:lstStyle/>
          <a:p>
            <a:pPr>
              <a:lnSpc>
                <a:spcPct val="150000"/>
              </a:lnSpc>
            </a:pPr>
            <a:r>
              <a:rPr lang="en-US" sz="2000" dirty="0" smtClean="0">
                <a:solidFill>
                  <a:srgbClr val="0070C0"/>
                </a:solidFill>
                <a:latin typeface="+mj-lt"/>
              </a:rPr>
              <a:t>Causalities, roads, </a:t>
            </a:r>
            <a:r>
              <a:rPr lang="en-US" sz="2000" dirty="0" err="1" smtClean="0">
                <a:solidFill>
                  <a:srgbClr val="0070C0"/>
                </a:solidFill>
                <a:latin typeface="+mj-lt"/>
              </a:rPr>
              <a:t>roadsafety</a:t>
            </a:r>
            <a:r>
              <a:rPr lang="en-US" sz="2000" dirty="0" smtClean="0">
                <a:solidFill>
                  <a:srgbClr val="0070C0"/>
                </a:solidFill>
                <a:latin typeface="+mj-lt"/>
              </a:rPr>
              <a:t>, accidents</a:t>
            </a:r>
          </a:p>
        </p:txBody>
      </p:sp>
      <p:sp>
        <p:nvSpPr>
          <p:cNvPr id="38" name="TextBox 37"/>
          <p:cNvSpPr txBox="1"/>
          <p:nvPr/>
        </p:nvSpPr>
        <p:spPr>
          <a:xfrm>
            <a:off x="2593989" y="4479735"/>
            <a:ext cx="4111611" cy="553998"/>
          </a:xfrm>
          <a:prstGeom prst="rect">
            <a:avLst/>
          </a:prstGeom>
          <a:noFill/>
        </p:spPr>
        <p:txBody>
          <a:bodyPr wrap="square" rtlCol="0">
            <a:spAutoFit/>
          </a:bodyPr>
          <a:lstStyle/>
          <a:p>
            <a:pPr>
              <a:lnSpc>
                <a:spcPct val="150000"/>
              </a:lnSpc>
            </a:pPr>
            <a:r>
              <a:rPr lang="en-US" sz="2000" dirty="0" smtClean="0">
                <a:solidFill>
                  <a:srgbClr val="0070C0"/>
                </a:solidFill>
                <a:latin typeface="+mj-lt"/>
              </a:rPr>
              <a:t>Health, Travel and Transport</a:t>
            </a:r>
          </a:p>
        </p:txBody>
      </p:sp>
      <p:sp>
        <p:nvSpPr>
          <p:cNvPr id="40" name="TextBox 39"/>
          <p:cNvSpPr txBox="1"/>
          <p:nvPr/>
        </p:nvSpPr>
        <p:spPr>
          <a:xfrm>
            <a:off x="2592411" y="5373102"/>
            <a:ext cx="6335832" cy="553998"/>
          </a:xfrm>
          <a:prstGeom prst="rect">
            <a:avLst/>
          </a:prstGeom>
          <a:noFill/>
        </p:spPr>
        <p:txBody>
          <a:bodyPr wrap="square" rtlCol="0">
            <a:spAutoFit/>
          </a:bodyPr>
          <a:lstStyle/>
          <a:p>
            <a:pPr>
              <a:lnSpc>
                <a:spcPct val="150000"/>
              </a:lnSpc>
            </a:pPr>
            <a:r>
              <a:rPr lang="en-US" sz="2000" dirty="0">
                <a:solidFill>
                  <a:srgbClr val="0070C0"/>
                </a:solidFill>
                <a:latin typeface="+mj-lt"/>
              </a:rPr>
              <a:t>Department for </a:t>
            </a:r>
            <a:r>
              <a:rPr lang="en-US" sz="2000" dirty="0" smtClean="0">
                <a:solidFill>
                  <a:srgbClr val="0070C0"/>
                </a:solidFill>
                <a:latin typeface="+mj-lt"/>
              </a:rPr>
              <a:t>Transport, </a:t>
            </a:r>
            <a:r>
              <a:rPr lang="en-US" sz="2000" dirty="0" err="1">
                <a:solidFill>
                  <a:schemeClr val="accent2"/>
                </a:solidFill>
                <a:latin typeface="+mj-lt"/>
              </a:rPr>
              <a:t>Ministère</a:t>
            </a:r>
            <a:r>
              <a:rPr lang="en-US" sz="2000" dirty="0">
                <a:solidFill>
                  <a:schemeClr val="accent2"/>
                </a:solidFill>
                <a:latin typeface="+mj-lt"/>
              </a:rPr>
              <a:t> de </a:t>
            </a:r>
            <a:r>
              <a:rPr lang="en-US" sz="2000" dirty="0" err="1">
                <a:solidFill>
                  <a:schemeClr val="accent2"/>
                </a:solidFill>
                <a:latin typeface="+mj-lt"/>
              </a:rPr>
              <a:t>l’Écologie</a:t>
            </a:r>
            <a:endParaRPr lang="en-US" sz="2000" dirty="0" smtClean="0">
              <a:solidFill>
                <a:schemeClr val="accent2"/>
              </a:solidFill>
              <a:latin typeface="+mj-lt"/>
            </a:endParaRPr>
          </a:p>
        </p:txBody>
      </p:sp>
    </p:spTree>
    <p:extLst>
      <p:ext uri="{BB962C8B-B14F-4D97-AF65-F5344CB8AC3E}">
        <p14:creationId xmlns:p14="http://schemas.microsoft.com/office/powerpoint/2010/main" val="7754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Metadata Model </a:t>
              </a:r>
              <a:r>
                <a:rPr lang="en-US" sz="3200" b="1" dirty="0" smtClean="0">
                  <a:latin typeface="+mj-lt"/>
                </a:rPr>
                <a:t>Classification | </a:t>
              </a:r>
              <a:r>
                <a:rPr lang="en-US" sz="3200" dirty="0"/>
                <a:t>Information types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16</a:t>
            </a:fld>
            <a:endParaRPr lang="en-US" dirty="0">
              <a:latin typeface="+mj-lt"/>
            </a:endParaRPr>
          </a:p>
        </p:txBody>
      </p:sp>
      <p:sp>
        <p:nvSpPr>
          <p:cNvPr id="12" name="Rectangle 11"/>
          <p:cNvSpPr/>
          <p:nvPr/>
        </p:nvSpPr>
        <p:spPr>
          <a:xfrm>
            <a:off x="261257" y="1051803"/>
            <a:ext cx="11785557" cy="461665"/>
          </a:xfrm>
          <a:prstGeom prst="rect">
            <a:avLst/>
          </a:prstGeom>
        </p:spPr>
        <p:txBody>
          <a:bodyPr wrap="square">
            <a:spAutoFit/>
          </a:bodyPr>
          <a:lstStyle/>
          <a:p>
            <a:r>
              <a:rPr lang="en-US" sz="2400" dirty="0">
                <a:latin typeface="+mj-lt"/>
              </a:rPr>
              <a:t>A</a:t>
            </a:r>
            <a:r>
              <a:rPr lang="en-US" sz="2400" dirty="0" smtClean="0">
                <a:latin typeface="+mj-lt"/>
              </a:rPr>
              <a:t> </a:t>
            </a:r>
            <a:r>
              <a:rPr lang="en-US" sz="2400" dirty="0">
                <a:latin typeface="+mj-lt"/>
              </a:rPr>
              <a:t>dataset can </a:t>
            </a:r>
            <a:r>
              <a:rPr lang="en-US" sz="2400" dirty="0" smtClean="0">
                <a:latin typeface="+mj-lt"/>
              </a:rPr>
              <a:t>contain the following information types:</a:t>
            </a:r>
            <a:endParaRPr lang="en-US" sz="2400" dirty="0">
              <a:latin typeface="+mj-lt"/>
            </a:endParaRPr>
          </a:p>
        </p:txBody>
      </p:sp>
      <p:grpSp>
        <p:nvGrpSpPr>
          <p:cNvPr id="36" name="Group 35"/>
          <p:cNvGrpSpPr/>
          <p:nvPr/>
        </p:nvGrpSpPr>
        <p:grpSpPr>
          <a:xfrm>
            <a:off x="1509559" y="3294677"/>
            <a:ext cx="4166906" cy="2707722"/>
            <a:chOff x="103037" y="1219200"/>
            <a:chExt cx="4166906" cy="2707722"/>
          </a:xfrm>
        </p:grpSpPr>
        <p:grpSp>
          <p:nvGrpSpPr>
            <p:cNvPr id="38" name="Group 37"/>
            <p:cNvGrpSpPr/>
            <p:nvPr/>
          </p:nvGrpSpPr>
          <p:grpSpPr>
            <a:xfrm>
              <a:off x="719015" y="1219200"/>
              <a:ext cx="2609548" cy="527110"/>
              <a:chOff x="719015" y="1219200"/>
              <a:chExt cx="2609548" cy="527110"/>
            </a:xfrm>
          </p:grpSpPr>
          <p:sp>
            <p:nvSpPr>
              <p:cNvPr id="54" name="TextBox 53"/>
              <p:cNvSpPr txBox="1"/>
              <p:nvPr/>
            </p:nvSpPr>
            <p:spPr>
              <a:xfrm>
                <a:off x="719015" y="1219200"/>
                <a:ext cx="2087816" cy="369332"/>
              </a:xfrm>
              <a:prstGeom prst="rect">
                <a:avLst/>
              </a:prstGeom>
              <a:noFill/>
            </p:spPr>
            <p:txBody>
              <a:bodyPr wrap="none" rtlCol="0">
                <a:spAutoFit/>
              </a:bodyPr>
              <a:lstStyle/>
              <a:p>
                <a:r>
                  <a:rPr lang="en-US" dirty="0">
                    <a:latin typeface="+mj-lt"/>
                  </a:rPr>
                  <a:t>General </a:t>
                </a:r>
                <a:r>
                  <a:rPr lang="en-US" dirty="0" smtClean="0">
                    <a:latin typeface="+mj-lt"/>
                  </a:rPr>
                  <a:t>information</a:t>
                </a:r>
                <a:endParaRPr lang="en-US" dirty="0">
                  <a:latin typeface="+mj-lt"/>
                </a:endParaRPr>
              </a:p>
            </p:txBody>
          </p:sp>
          <p:sp>
            <p:nvSpPr>
              <p:cNvPr id="55" name="TextBox 54"/>
              <p:cNvSpPr txBox="1"/>
              <p:nvPr/>
            </p:nvSpPr>
            <p:spPr>
              <a:xfrm>
                <a:off x="2049046" y="1484700"/>
                <a:ext cx="1279517" cy="261610"/>
              </a:xfrm>
              <a:prstGeom prst="rect">
                <a:avLst/>
              </a:prstGeom>
              <a:noFill/>
            </p:spPr>
            <p:txBody>
              <a:bodyPr wrap="none" rtlCol="0">
                <a:spAutoFit/>
              </a:bodyPr>
              <a:lstStyle/>
              <a:p>
                <a:r>
                  <a:rPr lang="en-US" sz="1100" dirty="0">
                    <a:solidFill>
                      <a:schemeClr val="tx1">
                        <a:lumMod val="50000"/>
                        <a:lumOff val="50000"/>
                      </a:schemeClr>
                    </a:solidFill>
                    <a:latin typeface="+mj-lt"/>
                    <a:ea typeface="Andale Mono" charset="0"/>
                    <a:cs typeface="Andale Mono" charset="0"/>
                  </a:rPr>
                  <a:t>t</a:t>
                </a:r>
                <a:r>
                  <a:rPr lang="en-US" sz="1100" dirty="0" smtClean="0">
                    <a:solidFill>
                      <a:schemeClr val="tx1">
                        <a:lumMod val="50000"/>
                        <a:lumOff val="50000"/>
                      </a:schemeClr>
                    </a:solidFill>
                    <a:latin typeface="+mj-lt"/>
                    <a:ea typeface="Andale Mono" charset="0"/>
                    <a:cs typeface="Andale Mono" charset="0"/>
                  </a:rPr>
                  <a:t>itle, description, id</a:t>
                </a:r>
                <a:endParaRPr lang="en-US" sz="1100" dirty="0">
                  <a:solidFill>
                    <a:schemeClr val="tx1">
                      <a:lumMod val="50000"/>
                      <a:lumOff val="50000"/>
                    </a:schemeClr>
                  </a:solidFill>
                  <a:latin typeface="+mj-lt"/>
                  <a:ea typeface="Andale Mono" charset="0"/>
                  <a:cs typeface="Andale Mono" charset="0"/>
                </a:endParaRPr>
              </a:p>
            </p:txBody>
          </p:sp>
        </p:grpSp>
        <p:grpSp>
          <p:nvGrpSpPr>
            <p:cNvPr id="40" name="Group 39"/>
            <p:cNvGrpSpPr/>
            <p:nvPr/>
          </p:nvGrpSpPr>
          <p:grpSpPr>
            <a:xfrm>
              <a:off x="719015" y="2714523"/>
              <a:ext cx="2957400" cy="565572"/>
              <a:chOff x="719015" y="827027"/>
              <a:chExt cx="2957400" cy="565572"/>
            </a:xfrm>
          </p:grpSpPr>
          <p:sp>
            <p:nvSpPr>
              <p:cNvPr id="52" name="TextBox 51"/>
              <p:cNvSpPr txBox="1"/>
              <p:nvPr/>
            </p:nvSpPr>
            <p:spPr>
              <a:xfrm>
                <a:off x="719015" y="827027"/>
                <a:ext cx="2367443" cy="369332"/>
              </a:xfrm>
              <a:prstGeom prst="rect">
                <a:avLst/>
              </a:prstGeom>
              <a:noFill/>
            </p:spPr>
            <p:txBody>
              <a:bodyPr wrap="none" rtlCol="0">
                <a:spAutoFit/>
              </a:bodyPr>
              <a:lstStyle/>
              <a:p>
                <a:r>
                  <a:rPr lang="en-US" dirty="0" smtClean="0">
                    <a:latin typeface="+mj-lt"/>
                  </a:rPr>
                  <a:t>Ownership information</a:t>
                </a:r>
                <a:endParaRPr lang="en-US" dirty="0">
                  <a:latin typeface="+mj-lt"/>
                </a:endParaRPr>
              </a:p>
            </p:txBody>
          </p:sp>
          <p:sp>
            <p:nvSpPr>
              <p:cNvPr id="53" name="TextBox 52"/>
              <p:cNvSpPr txBox="1"/>
              <p:nvPr/>
            </p:nvSpPr>
            <p:spPr>
              <a:xfrm>
                <a:off x="2049046" y="1130989"/>
                <a:ext cx="1627369" cy="261610"/>
              </a:xfrm>
              <a:prstGeom prst="rect">
                <a:avLst/>
              </a:prstGeom>
              <a:noFill/>
            </p:spPr>
            <p:txBody>
              <a:bodyPr wrap="none" rtlCol="0">
                <a:spAutoFit/>
              </a:bodyPr>
              <a:lstStyle/>
              <a:p>
                <a:r>
                  <a:rPr lang="en-US" sz="1100" dirty="0" smtClean="0">
                    <a:solidFill>
                      <a:schemeClr val="tx1">
                        <a:lumMod val="50000"/>
                        <a:lumOff val="50000"/>
                      </a:schemeClr>
                    </a:solidFill>
                    <a:latin typeface="+mj-lt"/>
                    <a:ea typeface="Andale Mono" charset="0"/>
                    <a:cs typeface="Andale Mono" charset="0"/>
                  </a:rPr>
                  <a:t>author, </a:t>
                </a:r>
                <a:r>
                  <a:rPr lang="en-US" sz="1100" dirty="0" err="1" smtClean="0">
                    <a:solidFill>
                      <a:schemeClr val="tx1">
                        <a:lumMod val="50000"/>
                        <a:lumOff val="50000"/>
                      </a:schemeClr>
                    </a:solidFill>
                    <a:latin typeface="+mj-lt"/>
                    <a:ea typeface="Andale Mono" charset="0"/>
                    <a:cs typeface="Andale Mono" charset="0"/>
                  </a:rPr>
                  <a:t>maintainer_email</a:t>
                </a:r>
                <a:endParaRPr lang="en-US" sz="1100" dirty="0">
                  <a:solidFill>
                    <a:schemeClr val="tx1">
                      <a:lumMod val="50000"/>
                      <a:lumOff val="50000"/>
                    </a:schemeClr>
                  </a:solidFill>
                  <a:latin typeface="+mj-lt"/>
                  <a:ea typeface="Andale Mono" charset="0"/>
                  <a:cs typeface="Andale Mono" charset="0"/>
                </a:endParaRPr>
              </a:p>
            </p:txBody>
          </p:sp>
        </p:grpSp>
        <p:grpSp>
          <p:nvGrpSpPr>
            <p:cNvPr id="41" name="Group 40"/>
            <p:cNvGrpSpPr/>
            <p:nvPr/>
          </p:nvGrpSpPr>
          <p:grpSpPr>
            <a:xfrm>
              <a:off x="754177" y="3347940"/>
              <a:ext cx="3515766" cy="578982"/>
              <a:chOff x="754177" y="462440"/>
              <a:chExt cx="3515766" cy="578982"/>
            </a:xfrm>
          </p:grpSpPr>
          <p:sp>
            <p:nvSpPr>
              <p:cNvPr id="50" name="TextBox 49"/>
              <p:cNvSpPr txBox="1"/>
              <p:nvPr/>
            </p:nvSpPr>
            <p:spPr>
              <a:xfrm>
                <a:off x="754177" y="462440"/>
                <a:ext cx="2451248" cy="369332"/>
              </a:xfrm>
              <a:prstGeom prst="rect">
                <a:avLst/>
              </a:prstGeom>
              <a:noFill/>
            </p:spPr>
            <p:txBody>
              <a:bodyPr wrap="none" rtlCol="0">
                <a:spAutoFit/>
              </a:bodyPr>
              <a:lstStyle/>
              <a:p>
                <a:r>
                  <a:rPr lang="en-US" dirty="0" smtClean="0">
                    <a:latin typeface="+mj-lt"/>
                  </a:rPr>
                  <a:t>Provenance information</a:t>
                </a:r>
                <a:endParaRPr lang="en-US" dirty="0">
                  <a:latin typeface="+mj-lt"/>
                </a:endParaRPr>
              </a:p>
            </p:txBody>
          </p:sp>
          <p:sp>
            <p:nvSpPr>
              <p:cNvPr id="51" name="TextBox 50"/>
              <p:cNvSpPr txBox="1"/>
              <p:nvPr/>
            </p:nvSpPr>
            <p:spPr>
              <a:xfrm>
                <a:off x="2019006" y="779812"/>
                <a:ext cx="2250937" cy="261610"/>
              </a:xfrm>
              <a:prstGeom prst="rect">
                <a:avLst/>
              </a:prstGeom>
              <a:noFill/>
            </p:spPr>
            <p:txBody>
              <a:bodyPr wrap="none" rtlCol="0">
                <a:spAutoFit/>
              </a:bodyPr>
              <a:lstStyle/>
              <a:p>
                <a:r>
                  <a:rPr lang="en-US" sz="1100" dirty="0">
                    <a:solidFill>
                      <a:schemeClr val="tx1">
                        <a:lumMod val="50000"/>
                        <a:lumOff val="50000"/>
                      </a:schemeClr>
                    </a:solidFill>
                    <a:latin typeface="+mj-lt"/>
                    <a:ea typeface="Andale Mono" charset="0"/>
                    <a:cs typeface="Andale Mono" charset="0"/>
                  </a:rPr>
                  <a:t>v</a:t>
                </a:r>
                <a:r>
                  <a:rPr lang="en-US" sz="1100" dirty="0" smtClean="0">
                    <a:solidFill>
                      <a:schemeClr val="tx1">
                        <a:lumMod val="50000"/>
                        <a:lumOff val="50000"/>
                      </a:schemeClr>
                    </a:solidFill>
                    <a:latin typeface="+mj-lt"/>
                    <a:ea typeface="Andale Mono" charset="0"/>
                    <a:cs typeface="Andale Mono" charset="0"/>
                  </a:rPr>
                  <a:t>ersion, </a:t>
                </a:r>
                <a:r>
                  <a:rPr lang="en-US" sz="1100" dirty="0" err="1" smtClean="0">
                    <a:solidFill>
                      <a:schemeClr val="tx1">
                        <a:lumMod val="50000"/>
                        <a:lumOff val="50000"/>
                      </a:schemeClr>
                    </a:solidFill>
                    <a:latin typeface="+mj-lt"/>
                    <a:ea typeface="Andale Mono" charset="0"/>
                    <a:cs typeface="Andale Mono" charset="0"/>
                  </a:rPr>
                  <a:t>creation_date</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update_date</a:t>
                </a:r>
                <a:endParaRPr lang="en-US" sz="1100" dirty="0">
                  <a:solidFill>
                    <a:schemeClr val="tx1">
                      <a:lumMod val="50000"/>
                      <a:lumOff val="50000"/>
                    </a:schemeClr>
                  </a:solidFill>
                  <a:latin typeface="+mj-lt"/>
                  <a:ea typeface="Andale Mono" charset="0"/>
                  <a:cs typeface="Andale Mono" charset="0"/>
                </a:endParaRPr>
              </a:p>
            </p:txBody>
          </p:sp>
        </p:grpSp>
        <p:grpSp>
          <p:nvGrpSpPr>
            <p:cNvPr id="42" name="Group 41"/>
            <p:cNvGrpSpPr/>
            <p:nvPr/>
          </p:nvGrpSpPr>
          <p:grpSpPr>
            <a:xfrm>
              <a:off x="177300" y="1903465"/>
              <a:ext cx="3620725" cy="665869"/>
              <a:chOff x="177300" y="1903465"/>
              <a:chExt cx="3620725" cy="665869"/>
            </a:xfrm>
          </p:grpSpPr>
          <p:grpSp>
            <p:nvGrpSpPr>
              <p:cNvPr id="46" name="Group 45"/>
              <p:cNvGrpSpPr/>
              <p:nvPr/>
            </p:nvGrpSpPr>
            <p:grpSpPr>
              <a:xfrm>
                <a:off x="751344" y="2057171"/>
                <a:ext cx="3046681" cy="512163"/>
                <a:chOff x="751344" y="1169949"/>
                <a:chExt cx="3046681" cy="512163"/>
              </a:xfrm>
            </p:grpSpPr>
            <p:sp>
              <p:nvSpPr>
                <p:cNvPr id="48" name="TextBox 47"/>
                <p:cNvSpPr txBox="1"/>
                <p:nvPr/>
              </p:nvSpPr>
              <p:spPr>
                <a:xfrm>
                  <a:off x="751344" y="1169949"/>
                  <a:ext cx="1973810" cy="369332"/>
                </a:xfrm>
                <a:prstGeom prst="rect">
                  <a:avLst/>
                </a:prstGeom>
                <a:noFill/>
              </p:spPr>
              <p:txBody>
                <a:bodyPr wrap="none" rtlCol="0">
                  <a:spAutoFit/>
                </a:bodyPr>
                <a:lstStyle/>
                <a:p>
                  <a:r>
                    <a:rPr lang="en-US" dirty="0" smtClean="0">
                      <a:latin typeface="+mj-lt"/>
                    </a:rPr>
                    <a:t>Access information</a:t>
                  </a:r>
                  <a:endParaRPr lang="en-US" dirty="0">
                    <a:latin typeface="+mj-lt"/>
                  </a:endParaRPr>
                </a:p>
              </p:txBody>
            </p:sp>
            <p:sp>
              <p:nvSpPr>
                <p:cNvPr id="49" name="TextBox 48"/>
                <p:cNvSpPr txBox="1"/>
                <p:nvPr/>
              </p:nvSpPr>
              <p:spPr>
                <a:xfrm>
                  <a:off x="2013562" y="1420502"/>
                  <a:ext cx="1784463" cy="261610"/>
                </a:xfrm>
                <a:prstGeom prst="rect">
                  <a:avLst/>
                </a:prstGeom>
                <a:noFill/>
              </p:spPr>
              <p:txBody>
                <a:bodyPr wrap="none" rtlCol="0">
                  <a:spAutoFit/>
                </a:bodyPr>
                <a:lstStyle/>
                <a:p>
                  <a:r>
                    <a:rPr lang="en-US" sz="1100" dirty="0" smtClean="0">
                      <a:solidFill>
                        <a:schemeClr val="tx1">
                          <a:lumMod val="50000"/>
                          <a:lumOff val="50000"/>
                        </a:schemeClr>
                      </a:solidFill>
                      <a:latin typeface="+mj-lt"/>
                      <a:ea typeface="Andale Mono" charset="0"/>
                      <a:cs typeface="Andale Mono" charset="0"/>
                    </a:rPr>
                    <a:t>URL, </a:t>
                  </a:r>
                  <a:r>
                    <a:rPr lang="en-US" sz="1100" dirty="0" err="1" smtClean="0">
                      <a:solidFill>
                        <a:schemeClr val="tx1">
                          <a:lumMod val="50000"/>
                          <a:lumOff val="50000"/>
                        </a:schemeClr>
                      </a:solidFill>
                      <a:latin typeface="+mj-lt"/>
                      <a:ea typeface="Andale Mono" charset="0"/>
                      <a:cs typeface="Andale Mono" charset="0"/>
                    </a:rPr>
                    <a:t>license_title</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license_id</a:t>
                  </a:r>
                  <a:endParaRPr lang="en-US" sz="1100" dirty="0">
                    <a:solidFill>
                      <a:schemeClr val="tx1">
                        <a:lumMod val="50000"/>
                        <a:lumOff val="50000"/>
                      </a:schemeClr>
                    </a:solidFill>
                    <a:latin typeface="+mj-lt"/>
                    <a:ea typeface="Andale Mono" charset="0"/>
                    <a:cs typeface="Andale Mono" charset="0"/>
                  </a:endParaRPr>
                </a:p>
              </p:txBody>
            </p:sp>
          </p:grpSp>
          <p:pic>
            <p:nvPicPr>
              <p:cNvPr id="47" name="Picture 4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7300" y="1903465"/>
                <a:ext cx="504162" cy="504162"/>
              </a:xfrm>
              <a:prstGeom prst="rect">
                <a:avLst/>
              </a:prstGeom>
            </p:spPr>
          </p:pic>
        </p:grpSp>
        <p:pic>
          <p:nvPicPr>
            <p:cNvPr id="43" name="Picture 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4305" y="1234540"/>
              <a:ext cx="410151" cy="410151"/>
            </a:xfrm>
            <a:prstGeom prst="rect">
              <a:avLst/>
            </a:prstGeom>
          </p:spPr>
        </p:pic>
        <p:pic>
          <p:nvPicPr>
            <p:cNvPr id="44" name="Picture 4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2920" y="2610882"/>
              <a:ext cx="508542" cy="508542"/>
            </a:xfrm>
            <a:prstGeom prst="rect">
              <a:avLst/>
            </a:prstGeom>
          </p:spPr>
        </p:pic>
        <p:pic>
          <p:nvPicPr>
            <p:cNvPr id="45" name="Picture 4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3037" y="3278615"/>
              <a:ext cx="648307" cy="648307"/>
            </a:xfrm>
            <a:prstGeom prst="rect">
              <a:avLst/>
            </a:prstGeom>
          </p:spPr>
        </p:pic>
      </p:grpSp>
      <p:grpSp>
        <p:nvGrpSpPr>
          <p:cNvPr id="106" name="Group 105"/>
          <p:cNvGrpSpPr/>
          <p:nvPr/>
        </p:nvGrpSpPr>
        <p:grpSpPr>
          <a:xfrm>
            <a:off x="6266998" y="3248248"/>
            <a:ext cx="3864230" cy="2899201"/>
            <a:chOff x="6508537" y="3008099"/>
            <a:chExt cx="3864230" cy="2899201"/>
          </a:xfrm>
        </p:grpSpPr>
        <p:grpSp>
          <p:nvGrpSpPr>
            <p:cNvPr id="58" name="Group 57"/>
            <p:cNvGrpSpPr/>
            <p:nvPr/>
          </p:nvGrpSpPr>
          <p:grpSpPr>
            <a:xfrm>
              <a:off x="7182833" y="5267628"/>
              <a:ext cx="3189934" cy="639672"/>
              <a:chOff x="-6114479" y="3792729"/>
              <a:chExt cx="3189934" cy="639672"/>
            </a:xfrm>
          </p:grpSpPr>
          <p:sp>
            <p:nvSpPr>
              <p:cNvPr id="69" name="TextBox 68"/>
              <p:cNvSpPr txBox="1"/>
              <p:nvPr/>
            </p:nvSpPr>
            <p:spPr>
              <a:xfrm>
                <a:off x="-6114479" y="3792729"/>
                <a:ext cx="2224583" cy="369332"/>
              </a:xfrm>
              <a:prstGeom prst="rect">
                <a:avLst/>
              </a:prstGeom>
              <a:noFill/>
            </p:spPr>
            <p:txBody>
              <a:bodyPr wrap="none" rtlCol="0">
                <a:spAutoFit/>
              </a:bodyPr>
              <a:lstStyle/>
              <a:p>
                <a:r>
                  <a:rPr lang="en-US" dirty="0" smtClean="0">
                    <a:latin typeface="+mj-lt"/>
                  </a:rPr>
                  <a:t>Temporal information</a:t>
                </a:r>
                <a:endParaRPr lang="en-US" dirty="0">
                  <a:latin typeface="+mj-lt"/>
                </a:endParaRPr>
              </a:p>
            </p:txBody>
          </p:sp>
          <p:sp>
            <p:nvSpPr>
              <p:cNvPr id="70" name="TextBox 69"/>
              <p:cNvSpPr txBox="1"/>
              <p:nvPr/>
            </p:nvSpPr>
            <p:spPr>
              <a:xfrm>
                <a:off x="-4739465" y="4170791"/>
                <a:ext cx="1814920" cy="261610"/>
              </a:xfrm>
              <a:prstGeom prst="rect">
                <a:avLst/>
              </a:prstGeom>
              <a:noFill/>
            </p:spPr>
            <p:txBody>
              <a:bodyPr wrap="none" rtlCol="0">
                <a:spAutoFit/>
              </a:bodyPr>
              <a:lstStyle/>
              <a:p>
                <a:r>
                  <a:rPr lang="en-US" sz="1100" dirty="0" err="1">
                    <a:solidFill>
                      <a:schemeClr val="tx1">
                        <a:lumMod val="50000"/>
                        <a:lumOff val="50000"/>
                      </a:schemeClr>
                    </a:solidFill>
                    <a:latin typeface="+mj-lt"/>
                    <a:ea typeface="Andale Mono" charset="0"/>
                    <a:cs typeface="Andale Mono" charset="0"/>
                  </a:rPr>
                  <a:t>c</a:t>
                </a:r>
                <a:r>
                  <a:rPr lang="en-US" sz="1100" dirty="0" err="1" smtClean="0">
                    <a:solidFill>
                      <a:schemeClr val="tx1">
                        <a:lumMod val="50000"/>
                        <a:lumOff val="50000"/>
                      </a:schemeClr>
                    </a:solidFill>
                    <a:latin typeface="+mj-lt"/>
                    <a:ea typeface="Andale Mono" charset="0"/>
                    <a:cs typeface="Andale Mono" charset="0"/>
                  </a:rPr>
                  <a:t>overage_from</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coverage_to</a:t>
                </a:r>
                <a:endParaRPr lang="en-US" sz="1100" dirty="0">
                  <a:solidFill>
                    <a:schemeClr val="tx1">
                      <a:lumMod val="50000"/>
                      <a:lumOff val="50000"/>
                    </a:schemeClr>
                  </a:solidFill>
                  <a:latin typeface="+mj-lt"/>
                  <a:ea typeface="Andale Mono" charset="0"/>
                  <a:cs typeface="Andale Mono" charset="0"/>
                </a:endParaRPr>
              </a:p>
            </p:txBody>
          </p:sp>
        </p:grpSp>
        <p:grpSp>
          <p:nvGrpSpPr>
            <p:cNvPr id="105" name="Group 104"/>
            <p:cNvGrpSpPr/>
            <p:nvPr/>
          </p:nvGrpSpPr>
          <p:grpSpPr>
            <a:xfrm>
              <a:off x="6508537" y="3008099"/>
              <a:ext cx="3770182" cy="2717236"/>
              <a:chOff x="6750058" y="3038866"/>
              <a:chExt cx="3770182" cy="2717236"/>
            </a:xfrm>
          </p:grpSpPr>
          <p:grpSp>
            <p:nvGrpSpPr>
              <p:cNvPr id="57" name="Group 56"/>
              <p:cNvGrpSpPr/>
              <p:nvPr/>
            </p:nvGrpSpPr>
            <p:grpSpPr>
              <a:xfrm>
                <a:off x="7395173" y="4582920"/>
                <a:ext cx="2346861" cy="561102"/>
                <a:chOff x="-5902139" y="4044018"/>
                <a:chExt cx="2346861" cy="561102"/>
              </a:xfrm>
            </p:grpSpPr>
            <p:sp>
              <p:nvSpPr>
                <p:cNvPr id="71" name="TextBox 70"/>
                <p:cNvSpPr txBox="1"/>
                <p:nvPr/>
              </p:nvSpPr>
              <p:spPr>
                <a:xfrm>
                  <a:off x="-5902139" y="4044018"/>
                  <a:ext cx="2346861" cy="369332"/>
                </a:xfrm>
                <a:prstGeom prst="rect">
                  <a:avLst/>
                </a:prstGeom>
                <a:noFill/>
              </p:spPr>
              <p:txBody>
                <a:bodyPr wrap="none" rtlCol="0">
                  <a:spAutoFit/>
                </a:bodyPr>
                <a:lstStyle/>
                <a:p>
                  <a:r>
                    <a:rPr lang="en-US" dirty="0" smtClean="0">
                      <a:latin typeface="+mj-lt"/>
                    </a:rPr>
                    <a:t>Geospatial information</a:t>
                  </a:r>
                  <a:endParaRPr lang="en-US" dirty="0">
                    <a:latin typeface="+mj-lt"/>
                  </a:endParaRPr>
                </a:p>
              </p:txBody>
            </p:sp>
            <p:sp>
              <p:nvSpPr>
                <p:cNvPr id="72" name="TextBox 71"/>
                <p:cNvSpPr txBox="1"/>
                <p:nvPr/>
              </p:nvSpPr>
              <p:spPr>
                <a:xfrm>
                  <a:off x="-4596669" y="4343510"/>
                  <a:ext cx="862737" cy="261610"/>
                </a:xfrm>
                <a:prstGeom prst="rect">
                  <a:avLst/>
                </a:prstGeom>
                <a:noFill/>
              </p:spPr>
              <p:txBody>
                <a:bodyPr wrap="none" rtlCol="0">
                  <a:spAutoFit/>
                </a:bodyPr>
                <a:lstStyle/>
                <a:p>
                  <a:r>
                    <a:rPr lang="en-US" sz="1100" dirty="0" err="1">
                      <a:solidFill>
                        <a:schemeClr val="tx1">
                          <a:lumMod val="50000"/>
                          <a:lumOff val="50000"/>
                        </a:schemeClr>
                      </a:solidFill>
                      <a:latin typeface="+mj-lt"/>
                      <a:ea typeface="Andale Mono" charset="0"/>
                      <a:cs typeface="Andale Mono" charset="0"/>
                    </a:rPr>
                    <a:t>b</a:t>
                  </a:r>
                  <a:r>
                    <a:rPr lang="en-US" sz="1100" dirty="0" err="1" smtClean="0">
                      <a:solidFill>
                        <a:schemeClr val="tx1">
                          <a:lumMod val="50000"/>
                          <a:lumOff val="50000"/>
                        </a:schemeClr>
                      </a:solidFill>
                      <a:latin typeface="+mj-lt"/>
                      <a:ea typeface="Andale Mono" charset="0"/>
                      <a:cs typeface="Andale Mono" charset="0"/>
                    </a:rPr>
                    <a:t>box</a:t>
                  </a:r>
                  <a:r>
                    <a:rPr lang="en-US" sz="1100" dirty="0" smtClean="0">
                      <a:solidFill>
                        <a:schemeClr val="tx1">
                          <a:lumMod val="50000"/>
                          <a:lumOff val="50000"/>
                        </a:schemeClr>
                      </a:solidFill>
                      <a:latin typeface="+mj-lt"/>
                      <a:ea typeface="Andale Mono" charset="0"/>
                      <a:cs typeface="Andale Mono" charset="0"/>
                    </a:rPr>
                    <a:t>, layers</a:t>
                  </a:r>
                  <a:endParaRPr lang="en-US" sz="1100" dirty="0">
                    <a:solidFill>
                      <a:schemeClr val="tx1">
                        <a:lumMod val="50000"/>
                        <a:lumOff val="50000"/>
                      </a:schemeClr>
                    </a:solidFill>
                    <a:latin typeface="+mj-lt"/>
                    <a:ea typeface="Andale Mono" charset="0"/>
                    <a:cs typeface="Andale Mono" charset="0"/>
                  </a:endParaRPr>
                </a:p>
              </p:txBody>
            </p:sp>
          </p:grpSp>
          <p:pic>
            <p:nvPicPr>
              <p:cNvPr id="61" name="Picture 6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04749" y="4545839"/>
                <a:ext cx="504162" cy="504162"/>
              </a:xfrm>
              <a:prstGeom prst="rect">
                <a:avLst/>
              </a:prstGeom>
            </p:spPr>
          </p:pic>
          <p:pic>
            <p:nvPicPr>
              <p:cNvPr id="62" name="Picture 6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857622" y="5326921"/>
                <a:ext cx="429181" cy="429181"/>
              </a:xfrm>
              <a:prstGeom prst="rect">
                <a:avLst/>
              </a:prstGeom>
            </p:spPr>
          </p:pic>
          <p:grpSp>
            <p:nvGrpSpPr>
              <p:cNvPr id="104" name="Group 103"/>
              <p:cNvGrpSpPr/>
              <p:nvPr/>
            </p:nvGrpSpPr>
            <p:grpSpPr>
              <a:xfrm>
                <a:off x="6750058" y="3038866"/>
                <a:ext cx="3770182" cy="1377810"/>
                <a:chOff x="6826007" y="1809495"/>
                <a:chExt cx="3770182" cy="1377810"/>
              </a:xfrm>
            </p:grpSpPr>
            <p:grpSp>
              <p:nvGrpSpPr>
                <p:cNvPr id="59" name="Group 58"/>
                <p:cNvGrpSpPr/>
                <p:nvPr/>
              </p:nvGrpSpPr>
              <p:grpSpPr>
                <a:xfrm>
                  <a:off x="7503072" y="1809495"/>
                  <a:ext cx="3093117" cy="605819"/>
                  <a:chOff x="750965" y="-655567"/>
                  <a:chExt cx="3093117" cy="605819"/>
                </a:xfrm>
              </p:grpSpPr>
              <p:sp>
                <p:nvSpPr>
                  <p:cNvPr id="67" name="TextBox 66"/>
                  <p:cNvSpPr txBox="1"/>
                  <p:nvPr/>
                </p:nvSpPr>
                <p:spPr>
                  <a:xfrm>
                    <a:off x="750965" y="-655567"/>
                    <a:ext cx="2245102" cy="369332"/>
                  </a:xfrm>
                  <a:prstGeom prst="rect">
                    <a:avLst/>
                  </a:prstGeom>
                  <a:noFill/>
                </p:spPr>
                <p:txBody>
                  <a:bodyPr wrap="none" rtlCol="0">
                    <a:spAutoFit/>
                  </a:bodyPr>
                  <a:lstStyle/>
                  <a:p>
                    <a:r>
                      <a:rPr lang="en-US" dirty="0" smtClean="0">
                        <a:latin typeface="+mj-lt"/>
                      </a:rPr>
                      <a:t>Statistical information</a:t>
                    </a:r>
                    <a:endParaRPr lang="en-US" dirty="0">
                      <a:latin typeface="+mj-lt"/>
                    </a:endParaRPr>
                  </a:p>
                </p:txBody>
              </p:sp>
              <p:sp>
                <p:nvSpPr>
                  <p:cNvPr id="68" name="TextBox 67"/>
                  <p:cNvSpPr txBox="1"/>
                  <p:nvPr/>
                </p:nvSpPr>
                <p:spPr>
                  <a:xfrm>
                    <a:off x="2021147" y="-311358"/>
                    <a:ext cx="1822935" cy="261610"/>
                  </a:xfrm>
                  <a:prstGeom prst="rect">
                    <a:avLst/>
                  </a:prstGeom>
                  <a:noFill/>
                </p:spPr>
                <p:txBody>
                  <a:bodyPr wrap="none" rtlCol="0">
                    <a:spAutoFit/>
                  </a:bodyPr>
                  <a:lstStyle/>
                  <a:p>
                    <a:r>
                      <a:rPr lang="en-US" sz="1100" dirty="0" err="1" smtClean="0">
                        <a:solidFill>
                          <a:schemeClr val="tx1">
                            <a:lumMod val="50000"/>
                            <a:lumOff val="50000"/>
                          </a:schemeClr>
                        </a:solidFill>
                        <a:latin typeface="+mj-lt"/>
                        <a:ea typeface="Andale Mono" charset="0"/>
                        <a:cs typeface="Andale Mono" charset="0"/>
                      </a:rPr>
                      <a:t>max_value</a:t>
                    </a:r>
                    <a:r>
                      <a:rPr lang="en-US" sz="1100" dirty="0" smtClean="0">
                        <a:solidFill>
                          <a:schemeClr val="tx1">
                            <a:lumMod val="50000"/>
                            <a:lumOff val="50000"/>
                          </a:schemeClr>
                        </a:solidFill>
                        <a:latin typeface="+mj-lt"/>
                        <a:ea typeface="Andale Mono" charset="0"/>
                        <a:cs typeface="Andale Mono" charset="0"/>
                      </a:rPr>
                      <a:t>, </a:t>
                    </a:r>
                    <a:r>
                      <a:rPr lang="en-US" sz="1100" dirty="0" err="1" smtClean="0">
                        <a:solidFill>
                          <a:schemeClr val="tx1">
                            <a:lumMod val="50000"/>
                            <a:lumOff val="50000"/>
                          </a:schemeClr>
                        </a:solidFill>
                        <a:latin typeface="+mj-lt"/>
                        <a:ea typeface="Andale Mono" charset="0"/>
                        <a:cs typeface="Andale Mono" charset="0"/>
                      </a:rPr>
                      <a:t>uniques</a:t>
                    </a:r>
                    <a:r>
                      <a:rPr lang="en-US" sz="1100" dirty="0" smtClean="0">
                        <a:solidFill>
                          <a:schemeClr val="tx1">
                            <a:lumMod val="50000"/>
                            <a:lumOff val="50000"/>
                          </a:schemeClr>
                        </a:solidFill>
                        <a:latin typeface="+mj-lt"/>
                        <a:ea typeface="Andale Mono" charset="0"/>
                        <a:cs typeface="Andale Mono" charset="0"/>
                      </a:rPr>
                      <a:t>, average</a:t>
                    </a:r>
                    <a:endParaRPr lang="en-US" sz="1100" dirty="0">
                      <a:solidFill>
                        <a:schemeClr val="tx1">
                          <a:lumMod val="50000"/>
                          <a:lumOff val="50000"/>
                        </a:schemeClr>
                      </a:solidFill>
                      <a:latin typeface="+mj-lt"/>
                      <a:ea typeface="Andale Mono" charset="0"/>
                      <a:cs typeface="Andale Mono" charset="0"/>
                    </a:endParaRPr>
                  </a:p>
                </p:txBody>
              </p:sp>
            </p:grpSp>
            <p:grpSp>
              <p:nvGrpSpPr>
                <p:cNvPr id="60" name="Group 59"/>
                <p:cNvGrpSpPr/>
                <p:nvPr/>
              </p:nvGrpSpPr>
              <p:grpSpPr>
                <a:xfrm>
                  <a:off x="7503072" y="2495415"/>
                  <a:ext cx="3073079" cy="585258"/>
                  <a:chOff x="750965" y="-910885"/>
                  <a:chExt cx="3073079" cy="585258"/>
                </a:xfrm>
              </p:grpSpPr>
              <p:sp>
                <p:nvSpPr>
                  <p:cNvPr id="65" name="TextBox 64"/>
                  <p:cNvSpPr txBox="1"/>
                  <p:nvPr/>
                </p:nvSpPr>
                <p:spPr>
                  <a:xfrm>
                    <a:off x="750965" y="-910885"/>
                    <a:ext cx="2025106" cy="369332"/>
                  </a:xfrm>
                  <a:prstGeom prst="rect">
                    <a:avLst/>
                  </a:prstGeom>
                  <a:noFill/>
                </p:spPr>
                <p:txBody>
                  <a:bodyPr wrap="none" rtlCol="0">
                    <a:spAutoFit/>
                  </a:bodyPr>
                  <a:lstStyle/>
                  <a:p>
                    <a:r>
                      <a:rPr lang="en-US" dirty="0" smtClean="0">
                        <a:latin typeface="+mj-lt"/>
                      </a:rPr>
                      <a:t>Quality information</a:t>
                    </a:r>
                    <a:endParaRPr lang="en-US" dirty="0">
                      <a:latin typeface="+mj-lt"/>
                    </a:endParaRPr>
                  </a:p>
                </p:txBody>
              </p:sp>
              <p:sp>
                <p:nvSpPr>
                  <p:cNvPr id="66" name="TextBox 65"/>
                  <p:cNvSpPr txBox="1"/>
                  <p:nvPr/>
                </p:nvSpPr>
                <p:spPr>
                  <a:xfrm>
                    <a:off x="2041184" y="-587237"/>
                    <a:ext cx="1782860" cy="261610"/>
                  </a:xfrm>
                  <a:prstGeom prst="rect">
                    <a:avLst/>
                  </a:prstGeom>
                  <a:noFill/>
                </p:spPr>
                <p:txBody>
                  <a:bodyPr wrap="none" rtlCol="0">
                    <a:spAutoFit/>
                  </a:bodyPr>
                  <a:lstStyle/>
                  <a:p>
                    <a:r>
                      <a:rPr lang="en-US" sz="1100" dirty="0">
                        <a:solidFill>
                          <a:schemeClr val="tx1">
                            <a:lumMod val="50000"/>
                            <a:lumOff val="50000"/>
                          </a:schemeClr>
                        </a:solidFill>
                        <a:latin typeface="+mj-lt"/>
                        <a:ea typeface="Andale Mono" charset="0"/>
                        <a:cs typeface="Andale Mono" charset="0"/>
                      </a:rPr>
                      <a:t>r</a:t>
                    </a:r>
                    <a:r>
                      <a:rPr lang="en-US" sz="1100" dirty="0" smtClean="0">
                        <a:solidFill>
                          <a:schemeClr val="tx1">
                            <a:lumMod val="50000"/>
                            <a:lumOff val="50000"/>
                          </a:schemeClr>
                        </a:solidFill>
                        <a:latin typeface="+mj-lt"/>
                        <a:ea typeface="Andale Mono" charset="0"/>
                        <a:cs typeface="Andale Mono" charset="0"/>
                      </a:rPr>
                      <a:t>ating, availability, freshness</a:t>
                    </a:r>
                    <a:endParaRPr lang="en-US" sz="1100" dirty="0">
                      <a:solidFill>
                        <a:schemeClr val="tx1">
                          <a:lumMod val="50000"/>
                          <a:lumOff val="50000"/>
                        </a:schemeClr>
                      </a:solidFill>
                      <a:latin typeface="+mj-lt"/>
                      <a:ea typeface="Andale Mono" charset="0"/>
                      <a:cs typeface="Andale Mono" charset="0"/>
                    </a:endParaRPr>
                  </a:p>
                </p:txBody>
              </p:sp>
            </p:grpSp>
            <p:pic>
              <p:nvPicPr>
                <p:cNvPr id="63" name="Picture 6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947000" y="1837177"/>
                  <a:ext cx="437176" cy="437176"/>
                </a:xfrm>
                <a:prstGeom prst="rect">
                  <a:avLst/>
                </a:prstGeom>
              </p:spPr>
            </p:pic>
            <p:pic>
              <p:nvPicPr>
                <p:cNvPr id="64" name="Picture 6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826007" y="2542190"/>
                  <a:ext cx="645115" cy="645115"/>
                </a:xfrm>
                <a:prstGeom prst="rect">
                  <a:avLst/>
                </a:prstGeom>
              </p:spPr>
            </p:pic>
          </p:grpSp>
        </p:grpSp>
      </p:grpSp>
      <p:grpSp>
        <p:nvGrpSpPr>
          <p:cNvPr id="29" name="Group 28"/>
          <p:cNvGrpSpPr/>
          <p:nvPr/>
        </p:nvGrpSpPr>
        <p:grpSpPr>
          <a:xfrm>
            <a:off x="8845525" y="1784796"/>
            <a:ext cx="2296269" cy="1013599"/>
            <a:chOff x="5677872" y="4435607"/>
            <a:chExt cx="2296269" cy="1013599"/>
          </a:xfrm>
        </p:grpSpPr>
        <p:pic>
          <p:nvPicPr>
            <p:cNvPr id="78" name="Picture 7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044916" y="4435607"/>
              <a:ext cx="736600" cy="736600"/>
            </a:xfrm>
            <a:prstGeom prst="rect">
              <a:avLst/>
            </a:prstGeom>
          </p:spPr>
        </p:pic>
        <p:sp>
          <p:nvSpPr>
            <p:cNvPr id="79" name="TextBox 78"/>
            <p:cNvSpPr txBox="1"/>
            <p:nvPr/>
          </p:nvSpPr>
          <p:spPr>
            <a:xfrm>
              <a:off x="5677872" y="4895208"/>
              <a:ext cx="2296269" cy="553998"/>
            </a:xfrm>
            <a:prstGeom prst="rect">
              <a:avLst/>
            </a:prstGeom>
            <a:noFill/>
          </p:spPr>
          <p:txBody>
            <a:bodyPr wrap="square" rtlCol="0">
              <a:spAutoFit/>
            </a:bodyPr>
            <a:lstStyle/>
            <a:p>
              <a:pPr>
                <a:lnSpc>
                  <a:spcPct val="150000"/>
                </a:lnSpc>
              </a:pPr>
              <a:r>
                <a:rPr lang="en-US" sz="2000" dirty="0" smtClean="0">
                  <a:latin typeface="+mj-lt"/>
                </a:rPr>
                <a:t>Organization</a:t>
              </a:r>
            </a:p>
          </p:txBody>
        </p:sp>
      </p:grpSp>
      <p:grpSp>
        <p:nvGrpSpPr>
          <p:cNvPr id="7" name="Group 6"/>
          <p:cNvGrpSpPr/>
          <p:nvPr/>
        </p:nvGrpSpPr>
        <p:grpSpPr>
          <a:xfrm>
            <a:off x="6329354" y="1893747"/>
            <a:ext cx="2296269" cy="996012"/>
            <a:chOff x="5241744" y="3372614"/>
            <a:chExt cx="2296269" cy="996012"/>
          </a:xfrm>
        </p:grpSpPr>
        <p:sp>
          <p:nvSpPr>
            <p:cNvPr id="80" name="TextBox 79"/>
            <p:cNvSpPr txBox="1"/>
            <p:nvPr/>
          </p:nvSpPr>
          <p:spPr>
            <a:xfrm>
              <a:off x="5241744" y="3814628"/>
              <a:ext cx="2296269" cy="553998"/>
            </a:xfrm>
            <a:prstGeom prst="rect">
              <a:avLst/>
            </a:prstGeom>
            <a:noFill/>
          </p:spPr>
          <p:txBody>
            <a:bodyPr wrap="square" rtlCol="0">
              <a:spAutoFit/>
            </a:bodyPr>
            <a:lstStyle/>
            <a:p>
              <a:pPr>
                <a:lnSpc>
                  <a:spcPct val="150000"/>
                </a:lnSpc>
              </a:pPr>
              <a:r>
                <a:rPr lang="en-US" sz="2000" dirty="0" smtClean="0">
                  <a:latin typeface="+mj-lt"/>
                </a:rPr>
                <a:t>Group</a:t>
              </a:r>
            </a:p>
          </p:txBody>
        </p:sp>
        <p:pic>
          <p:nvPicPr>
            <p:cNvPr id="81" name="Picture 8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365055" y="3372614"/>
              <a:ext cx="594787" cy="558835"/>
            </a:xfrm>
            <a:prstGeom prst="rect">
              <a:avLst/>
            </a:prstGeom>
          </p:spPr>
        </p:pic>
      </p:grpSp>
      <p:grpSp>
        <p:nvGrpSpPr>
          <p:cNvPr id="30" name="Group 29"/>
          <p:cNvGrpSpPr/>
          <p:nvPr/>
        </p:nvGrpSpPr>
        <p:grpSpPr>
          <a:xfrm>
            <a:off x="3883718" y="1892266"/>
            <a:ext cx="1698211" cy="924722"/>
            <a:chOff x="4648655" y="2226885"/>
            <a:chExt cx="1698211" cy="924722"/>
          </a:xfrm>
        </p:grpSpPr>
        <p:sp>
          <p:nvSpPr>
            <p:cNvPr id="82" name="TextBox 81"/>
            <p:cNvSpPr txBox="1"/>
            <p:nvPr/>
          </p:nvSpPr>
          <p:spPr>
            <a:xfrm>
              <a:off x="4648655" y="2597609"/>
              <a:ext cx="1698211" cy="553998"/>
            </a:xfrm>
            <a:prstGeom prst="rect">
              <a:avLst/>
            </a:prstGeom>
            <a:noFill/>
          </p:spPr>
          <p:txBody>
            <a:bodyPr wrap="square" rtlCol="0">
              <a:spAutoFit/>
            </a:bodyPr>
            <a:lstStyle/>
            <a:p>
              <a:pPr>
                <a:lnSpc>
                  <a:spcPct val="150000"/>
                </a:lnSpc>
              </a:pPr>
              <a:r>
                <a:rPr lang="en-US" sz="2000" dirty="0" smtClean="0">
                  <a:latin typeface="+mj-lt"/>
                </a:rPr>
                <a:t>Tag</a:t>
              </a:r>
            </a:p>
          </p:txBody>
        </p:sp>
        <p:pic>
          <p:nvPicPr>
            <p:cNvPr id="83" name="Picture 82"/>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819985" y="2226885"/>
              <a:ext cx="193606" cy="445809"/>
            </a:xfrm>
            <a:prstGeom prst="rect">
              <a:avLst/>
            </a:prstGeom>
          </p:spPr>
        </p:pic>
      </p:grpSp>
      <p:grpSp>
        <p:nvGrpSpPr>
          <p:cNvPr id="32" name="Group 31"/>
          <p:cNvGrpSpPr/>
          <p:nvPr/>
        </p:nvGrpSpPr>
        <p:grpSpPr>
          <a:xfrm>
            <a:off x="1063733" y="1838334"/>
            <a:ext cx="2296269" cy="904089"/>
            <a:chOff x="3467352" y="1628886"/>
            <a:chExt cx="2296269" cy="904089"/>
          </a:xfrm>
        </p:grpSpPr>
        <p:sp>
          <p:nvSpPr>
            <p:cNvPr id="84" name="TextBox 83"/>
            <p:cNvSpPr txBox="1"/>
            <p:nvPr/>
          </p:nvSpPr>
          <p:spPr>
            <a:xfrm>
              <a:off x="3467352" y="1978977"/>
              <a:ext cx="2296269" cy="553998"/>
            </a:xfrm>
            <a:prstGeom prst="rect">
              <a:avLst/>
            </a:prstGeom>
            <a:noFill/>
          </p:spPr>
          <p:txBody>
            <a:bodyPr wrap="square" rtlCol="0">
              <a:spAutoFit/>
            </a:bodyPr>
            <a:lstStyle/>
            <a:p>
              <a:pPr>
                <a:lnSpc>
                  <a:spcPct val="150000"/>
                </a:lnSpc>
              </a:pPr>
              <a:r>
                <a:rPr lang="en-US" sz="2000" dirty="0" smtClean="0">
                  <a:latin typeface="+mj-lt"/>
                </a:rPr>
                <a:t>Resource</a:t>
              </a:r>
            </a:p>
          </p:txBody>
        </p:sp>
        <p:pic>
          <p:nvPicPr>
            <p:cNvPr id="85" name="Picture 8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766645" y="1628886"/>
              <a:ext cx="495055" cy="481699"/>
            </a:xfrm>
            <a:prstGeom prst="rect">
              <a:avLst/>
            </a:prstGeom>
          </p:spPr>
        </p:pic>
      </p:grpSp>
      <p:cxnSp>
        <p:nvCxnSpPr>
          <p:cNvPr id="108" name="Straight Connector 107"/>
          <p:cNvCxnSpPr/>
          <p:nvPr/>
        </p:nvCxnSpPr>
        <p:spPr>
          <a:xfrm>
            <a:off x="655608" y="2958767"/>
            <a:ext cx="10067101" cy="0"/>
          </a:xfrm>
          <a:prstGeom prst="line">
            <a:avLst/>
          </a:prstGeom>
        </p:spPr>
        <p:style>
          <a:lnRef idx="1">
            <a:schemeClr val="dk1"/>
          </a:lnRef>
          <a:fillRef idx="0">
            <a:schemeClr val="dk1"/>
          </a:fillRef>
          <a:effectRef idx="0">
            <a:schemeClr val="dk1"/>
          </a:effectRef>
          <a:fontRef idx="minor">
            <a:schemeClr val="tx1"/>
          </a:fontRef>
        </p:style>
      </p:cxnSp>
      <p:cxnSp>
        <p:nvCxnSpPr>
          <p:cNvPr id="109" name="Straight Connector 108"/>
          <p:cNvCxnSpPr/>
          <p:nvPr/>
        </p:nvCxnSpPr>
        <p:spPr>
          <a:xfrm>
            <a:off x="613624" y="1661930"/>
            <a:ext cx="1006710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85593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Mapping Datasets </a:t>
              </a:r>
              <a:r>
                <a:rPr lang="en-US" sz="3200" dirty="0"/>
                <a:t>Models | Information groups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17</a:t>
            </a:fld>
            <a:endParaRPr lang="en-US" dirty="0"/>
          </a:p>
        </p:txBody>
      </p:sp>
      <p:grpSp>
        <p:nvGrpSpPr>
          <p:cNvPr id="16" name="Group 15"/>
          <p:cNvGrpSpPr/>
          <p:nvPr/>
        </p:nvGrpSpPr>
        <p:grpSpPr>
          <a:xfrm>
            <a:off x="261257" y="1061474"/>
            <a:ext cx="6500036" cy="389745"/>
            <a:chOff x="292657" y="1249247"/>
            <a:chExt cx="6500036" cy="389745"/>
          </a:xfrm>
        </p:grpSpPr>
        <p:sp>
          <p:nvSpPr>
            <p:cNvPr id="21" name="TextBox 20"/>
            <p:cNvSpPr txBox="1"/>
            <p:nvPr/>
          </p:nvSpPr>
          <p:spPr>
            <a:xfrm>
              <a:off x="292657" y="1269660"/>
              <a:ext cx="301686" cy="36933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a:solidFill>
                    <a:schemeClr val="bg1"/>
                  </a:solidFill>
                </a:rPr>
                <a:t>1</a:t>
              </a:r>
            </a:p>
          </p:txBody>
        </p:sp>
        <p:sp>
          <p:nvSpPr>
            <p:cNvPr id="22" name="TextBox 21"/>
            <p:cNvSpPr txBox="1"/>
            <p:nvPr/>
          </p:nvSpPr>
          <p:spPr>
            <a:xfrm>
              <a:off x="609847" y="1249247"/>
              <a:ext cx="6182846" cy="369332"/>
            </a:xfrm>
            <a:prstGeom prst="rect">
              <a:avLst/>
            </a:prstGeom>
            <a:noFill/>
          </p:spPr>
          <p:txBody>
            <a:bodyPr wrap="none" rtlCol="0">
              <a:spAutoFit/>
            </a:bodyPr>
            <a:lstStyle/>
            <a:p>
              <a:r>
                <a:rPr lang="en-US" dirty="0" smtClean="0">
                  <a:latin typeface="+mj-lt"/>
                </a:rPr>
                <a:t>Map the information groups [resource, tag, group, organization]</a:t>
              </a:r>
              <a:endParaRPr lang="en-US" dirty="0">
                <a:latin typeface="+mj-lt"/>
              </a:endParaRPr>
            </a:p>
          </p:txBody>
        </p:sp>
      </p:grpSp>
      <p:graphicFrame>
        <p:nvGraphicFramePr>
          <p:cNvPr id="7" name="Table 6"/>
          <p:cNvGraphicFramePr>
            <a:graphicFrameLocks noGrp="1"/>
          </p:cNvGraphicFramePr>
          <p:nvPr>
            <p:extLst>
              <p:ext uri="{D42A27DB-BD31-4B8C-83A1-F6EECF244321}">
                <p14:modId xmlns:p14="http://schemas.microsoft.com/office/powerpoint/2010/main" val="969510851"/>
              </p:ext>
            </p:extLst>
          </p:nvPr>
        </p:nvGraphicFramePr>
        <p:xfrm>
          <a:off x="167052" y="3343890"/>
          <a:ext cx="11649806" cy="1529080"/>
        </p:xfrm>
        <a:graphic>
          <a:graphicData uri="http://schemas.openxmlformats.org/drawingml/2006/table">
            <a:tbl>
              <a:tblPr firstRow="1" bandRow="1">
                <a:tableStyleId>{5C22544A-7EE6-4342-B048-85BDC9FD1C3A}</a:tableStyleId>
              </a:tblPr>
              <a:tblGrid>
                <a:gridCol w="1086392"/>
                <a:gridCol w="1089061"/>
                <a:gridCol w="1263721"/>
                <a:gridCol w="2599362"/>
                <a:gridCol w="2024009"/>
                <a:gridCol w="2260315"/>
                <a:gridCol w="1326946"/>
              </a:tblGrid>
              <a:tr h="370840">
                <a:tc>
                  <a:txBody>
                    <a:bodyPr/>
                    <a:lstStyle/>
                    <a:p>
                      <a:r>
                        <a:rPr lang="en-US" sz="1600" dirty="0" smtClean="0">
                          <a:latin typeface="+mj-lt"/>
                        </a:rPr>
                        <a:t>CKAN</a:t>
                      </a:r>
                      <a:endParaRPr lang="en-US" sz="1600" dirty="0">
                        <a:latin typeface="+mj-lt"/>
                      </a:endParaRPr>
                    </a:p>
                  </a:txBody>
                  <a:tcPr/>
                </a:tc>
                <a:tc>
                  <a:txBody>
                    <a:bodyPr/>
                    <a:lstStyle/>
                    <a:p>
                      <a:r>
                        <a:rPr lang="en-US" sz="1600" dirty="0" smtClean="0">
                          <a:latin typeface="+mj-lt"/>
                        </a:rPr>
                        <a:t>DKAN</a:t>
                      </a:r>
                      <a:endParaRPr lang="en-US" sz="1600" dirty="0">
                        <a:latin typeface="+mj-lt"/>
                      </a:endParaRPr>
                    </a:p>
                  </a:txBody>
                  <a:tcPr/>
                </a:tc>
                <a:tc>
                  <a:txBody>
                    <a:bodyPr/>
                    <a:lstStyle/>
                    <a:p>
                      <a:r>
                        <a:rPr lang="en-US" sz="1600" dirty="0" smtClean="0">
                          <a:latin typeface="+mj-lt"/>
                        </a:rPr>
                        <a:t>POD</a:t>
                      </a:r>
                      <a:endParaRPr lang="en-US" sz="1600" dirty="0">
                        <a:latin typeface="+mj-lt"/>
                      </a:endParaRPr>
                    </a:p>
                  </a:txBody>
                  <a:tcPr/>
                </a:tc>
                <a:tc>
                  <a:txBody>
                    <a:bodyPr/>
                    <a:lstStyle/>
                    <a:p>
                      <a:r>
                        <a:rPr lang="en-US" sz="1600" dirty="0" smtClean="0">
                          <a:latin typeface="+mj-lt"/>
                        </a:rPr>
                        <a:t>DCAT</a:t>
                      </a:r>
                      <a:endParaRPr lang="en-US" sz="1600" dirty="0">
                        <a:latin typeface="+mj-lt"/>
                      </a:endParaRPr>
                    </a:p>
                  </a:txBody>
                  <a:tcPr/>
                </a:tc>
                <a:tc>
                  <a:txBody>
                    <a:bodyPr/>
                    <a:lstStyle/>
                    <a:p>
                      <a:r>
                        <a:rPr lang="en-US" sz="1600" dirty="0" err="1" smtClean="0">
                          <a:latin typeface="+mj-lt"/>
                        </a:rPr>
                        <a:t>VoID</a:t>
                      </a:r>
                      <a:endParaRPr lang="en-US" sz="1600" dirty="0">
                        <a:latin typeface="+mj-lt"/>
                      </a:endParaRPr>
                    </a:p>
                  </a:txBody>
                  <a:tcPr/>
                </a:tc>
                <a:tc>
                  <a:txBody>
                    <a:bodyPr/>
                    <a:lstStyle/>
                    <a:p>
                      <a:r>
                        <a:rPr lang="en-US" sz="1600" dirty="0" err="1" smtClean="0">
                          <a:latin typeface="+mj-lt"/>
                        </a:rPr>
                        <a:t>Schema.org</a:t>
                      </a:r>
                      <a:endParaRPr lang="en-US" sz="1600" dirty="0">
                        <a:latin typeface="+mj-lt"/>
                      </a:endParaRPr>
                    </a:p>
                  </a:txBody>
                  <a:tcPr/>
                </a:tc>
                <a:tc>
                  <a:txBody>
                    <a:bodyPr/>
                    <a:lstStyle/>
                    <a:p>
                      <a:r>
                        <a:rPr lang="en-US" sz="1600" dirty="0" err="1" smtClean="0">
                          <a:latin typeface="+mj-lt"/>
                        </a:rPr>
                        <a:t>Socrata</a:t>
                      </a:r>
                      <a:endParaRPr lang="en-US" sz="1600" dirty="0">
                        <a:latin typeface="+mj-lt"/>
                      </a:endParaRPr>
                    </a:p>
                  </a:txBody>
                  <a:tcPr/>
                </a:tc>
              </a:tr>
              <a:tr h="370840">
                <a:tc>
                  <a:txBody>
                    <a:bodyPr/>
                    <a:lstStyle/>
                    <a:p>
                      <a:r>
                        <a:rPr lang="en-US" sz="1600" dirty="0" smtClean="0">
                          <a:latin typeface="+mj-lt"/>
                        </a:rPr>
                        <a:t>resources</a:t>
                      </a:r>
                      <a:endParaRPr lang="en-US" sz="1600" dirty="0">
                        <a:latin typeface="+mj-lt"/>
                      </a:endParaRPr>
                    </a:p>
                  </a:txBody>
                  <a:tcPr/>
                </a:tc>
                <a:tc>
                  <a:txBody>
                    <a:bodyPr/>
                    <a:lstStyle/>
                    <a:p>
                      <a:r>
                        <a:rPr lang="en-US" sz="1600" dirty="0" smtClean="0">
                          <a:latin typeface="+mj-lt"/>
                        </a:rPr>
                        <a:t>resources</a:t>
                      </a:r>
                      <a:endParaRPr lang="en-US" sz="1600" dirty="0">
                        <a:latin typeface="+mj-lt"/>
                      </a:endParaRPr>
                    </a:p>
                  </a:txBody>
                  <a:tcPr/>
                </a:tc>
                <a:tc>
                  <a:txBody>
                    <a:bodyPr/>
                    <a:lstStyle/>
                    <a:p>
                      <a:r>
                        <a:rPr lang="en-US" sz="1600" dirty="0" smtClean="0">
                          <a:latin typeface="+mj-lt"/>
                        </a:rPr>
                        <a:t>distribution</a:t>
                      </a:r>
                      <a:endParaRPr lang="en-US" sz="1600" dirty="0">
                        <a:latin typeface="+mj-lt"/>
                      </a:endParaRPr>
                    </a:p>
                  </a:txBody>
                  <a:tcPr/>
                </a:tc>
                <a:tc>
                  <a:txBody>
                    <a:bodyPr/>
                    <a:lstStyle/>
                    <a:p>
                      <a:r>
                        <a:rPr lang="en-US" sz="1600" dirty="0" err="1" smtClean="0">
                          <a:latin typeface="+mj-lt"/>
                        </a:rPr>
                        <a:t>Dcat:Distribution</a:t>
                      </a:r>
                      <a:endParaRPr lang="en-US" sz="1600" dirty="0">
                        <a:latin typeface="+mj-lt"/>
                      </a:endParaRPr>
                    </a:p>
                  </a:txBody>
                  <a:tcPr/>
                </a:tc>
                <a:tc>
                  <a:txBody>
                    <a:bodyPr/>
                    <a:lstStyle/>
                    <a:p>
                      <a:r>
                        <a:rPr lang="en-US" sz="1600" dirty="0" err="1" smtClean="0">
                          <a:latin typeface="+mj-lt"/>
                        </a:rPr>
                        <a:t>Void:Dataset</a:t>
                      </a:r>
                      <a:r>
                        <a:rPr lang="en-US" sz="1600" baseline="0" dirty="0" smtClean="0">
                          <a:latin typeface="+mj-lt"/>
                        </a:rPr>
                        <a:t> </a:t>
                      </a:r>
                      <a:r>
                        <a:rPr lang="en-US" sz="1600" baseline="0" dirty="0" smtClean="0">
                          <a:latin typeface="+mj-lt"/>
                          <a:sym typeface="Wingdings"/>
                        </a:rPr>
                        <a:t></a:t>
                      </a:r>
                      <a:r>
                        <a:rPr lang="en-US" sz="1600" dirty="0" err="1" smtClean="0">
                          <a:latin typeface="+mj-lt"/>
                        </a:rPr>
                        <a:t>void:dataDump</a:t>
                      </a:r>
                      <a:endParaRPr lang="en-US" sz="1600" dirty="0">
                        <a:latin typeface="+mj-lt"/>
                      </a:endParaRPr>
                    </a:p>
                  </a:txBody>
                  <a:tcPr/>
                </a:tc>
                <a:tc>
                  <a:txBody>
                    <a:bodyPr/>
                    <a:lstStyle/>
                    <a:p>
                      <a:r>
                        <a:rPr lang="en-US" sz="1600" dirty="0" err="1" smtClean="0">
                          <a:latin typeface="+mj-lt"/>
                        </a:rPr>
                        <a:t>Dataset:distribution</a:t>
                      </a:r>
                      <a:endParaRPr lang="en-US" sz="1600" dirty="0">
                        <a:latin typeface="+mj-lt"/>
                      </a:endParaRPr>
                    </a:p>
                  </a:txBody>
                  <a:tcPr/>
                </a:tc>
                <a:tc>
                  <a:txBody>
                    <a:bodyPr/>
                    <a:lstStyle/>
                    <a:p>
                      <a:r>
                        <a:rPr lang="en-US" sz="1600" dirty="0" smtClean="0">
                          <a:latin typeface="+mj-lt"/>
                        </a:rPr>
                        <a:t>attachments</a:t>
                      </a:r>
                      <a:endParaRPr lang="en-US" sz="1600" dirty="0">
                        <a:latin typeface="+mj-lt"/>
                      </a:endParaRPr>
                    </a:p>
                  </a:txBody>
                  <a:tcPr/>
                </a:tc>
              </a:tr>
              <a:tr h="370840">
                <a:tc>
                  <a:txBody>
                    <a:bodyPr/>
                    <a:lstStyle/>
                    <a:p>
                      <a:r>
                        <a:rPr lang="en-US" sz="1600" dirty="0" smtClean="0">
                          <a:latin typeface="+mj-lt"/>
                        </a:rPr>
                        <a:t>tags</a:t>
                      </a:r>
                      <a:endParaRPr lang="en-US" sz="1600" dirty="0">
                        <a:latin typeface="+mj-lt"/>
                      </a:endParaRPr>
                    </a:p>
                  </a:txBody>
                  <a:tcPr/>
                </a:tc>
                <a:tc>
                  <a:txBody>
                    <a:bodyPr/>
                    <a:lstStyle/>
                    <a:p>
                      <a:r>
                        <a:rPr lang="en-US" sz="1600" dirty="0" smtClean="0">
                          <a:latin typeface="+mj-lt"/>
                        </a:rPr>
                        <a:t>tags</a:t>
                      </a:r>
                      <a:endParaRPr lang="en-US" sz="1600" dirty="0">
                        <a:latin typeface="+mj-lt"/>
                      </a:endParaRPr>
                    </a:p>
                  </a:txBody>
                  <a:tcPr/>
                </a:tc>
                <a:tc>
                  <a:txBody>
                    <a:bodyPr/>
                    <a:lstStyle/>
                    <a:p>
                      <a:r>
                        <a:rPr lang="en-US" sz="1600" dirty="0" smtClean="0">
                          <a:latin typeface="+mj-lt"/>
                        </a:rPr>
                        <a:t>keyword</a:t>
                      </a:r>
                      <a:endParaRPr lang="en-US" sz="1600" dirty="0">
                        <a:latin typeface="+mj-lt"/>
                      </a:endParaRPr>
                    </a:p>
                  </a:txBody>
                  <a:tcPr/>
                </a:tc>
                <a:tc>
                  <a:txBody>
                    <a:bodyPr/>
                    <a:lstStyle/>
                    <a:p>
                      <a:r>
                        <a:rPr lang="en-US" sz="1600" dirty="0" err="1" smtClean="0">
                          <a:latin typeface="+mj-lt"/>
                        </a:rPr>
                        <a:t>Dcat:Dataset</a:t>
                      </a:r>
                      <a:r>
                        <a:rPr lang="en-US" sz="1600" dirty="0" smtClean="0">
                          <a:latin typeface="+mj-lt"/>
                        </a:rPr>
                        <a:t> </a:t>
                      </a:r>
                      <a:r>
                        <a:rPr lang="en-US" sz="1600" dirty="0" smtClean="0">
                          <a:latin typeface="+mj-lt"/>
                          <a:sym typeface="Wingdings"/>
                        </a:rPr>
                        <a:t></a:t>
                      </a:r>
                      <a:r>
                        <a:rPr lang="en-US" sz="1600" dirty="0" smtClean="0">
                          <a:latin typeface="+mj-lt"/>
                        </a:rPr>
                        <a:t>  :keyword</a:t>
                      </a:r>
                      <a:endParaRPr lang="en-US" sz="1600" dirty="0">
                        <a:latin typeface="+mj-lt"/>
                      </a:endParaRPr>
                    </a:p>
                  </a:txBody>
                  <a:tcPr/>
                </a:tc>
                <a:tc>
                  <a:txBody>
                    <a:bodyPr/>
                    <a:lstStyle/>
                    <a:p>
                      <a:r>
                        <a:rPr lang="en-US" sz="1600" dirty="0" err="1" smtClean="0">
                          <a:latin typeface="+mj-lt"/>
                        </a:rPr>
                        <a:t>Void:Dataset</a:t>
                      </a:r>
                      <a:r>
                        <a:rPr lang="en-US" sz="1600" dirty="0" smtClean="0">
                          <a:latin typeface="+mj-lt"/>
                        </a:rPr>
                        <a:t> </a:t>
                      </a:r>
                      <a:r>
                        <a:rPr lang="en-US" sz="1600" dirty="0" smtClean="0">
                          <a:latin typeface="+mj-lt"/>
                          <a:sym typeface="Wingdings"/>
                        </a:rPr>
                        <a:t> :keyword</a:t>
                      </a:r>
                      <a:endParaRPr lang="en-US" sz="1600" dirty="0">
                        <a:latin typeface="+mj-lt"/>
                      </a:endParaRPr>
                    </a:p>
                  </a:txBody>
                  <a:tcPr/>
                </a:tc>
                <a:tc>
                  <a:txBody>
                    <a:bodyPr/>
                    <a:lstStyle/>
                    <a:p>
                      <a:r>
                        <a:rPr lang="en-US" sz="1600" dirty="0" err="1" smtClean="0">
                          <a:latin typeface="+mj-lt"/>
                        </a:rPr>
                        <a:t>creativeWork:keywords</a:t>
                      </a:r>
                      <a:endParaRPr lang="en-US" sz="1600" dirty="0">
                        <a:latin typeface="+mj-lt"/>
                      </a:endParaRPr>
                    </a:p>
                  </a:txBody>
                  <a:tcPr/>
                </a:tc>
                <a:tc>
                  <a:txBody>
                    <a:bodyPr/>
                    <a:lstStyle/>
                    <a:p>
                      <a:r>
                        <a:rPr lang="en-US" sz="1600" dirty="0" smtClean="0">
                          <a:latin typeface="+mj-lt"/>
                        </a:rPr>
                        <a:t>tags</a:t>
                      </a:r>
                      <a:endParaRPr lang="en-US" sz="1600" dirty="0">
                        <a:latin typeface="+mj-lt"/>
                      </a:endParaRPr>
                    </a:p>
                  </a:txBody>
                  <a:tcPr/>
                </a:tc>
              </a:tr>
            </a:tbl>
          </a:graphicData>
        </a:graphic>
      </p:graphicFrame>
      <p:grpSp>
        <p:nvGrpSpPr>
          <p:cNvPr id="37" name="Group 36"/>
          <p:cNvGrpSpPr/>
          <p:nvPr/>
        </p:nvGrpSpPr>
        <p:grpSpPr>
          <a:xfrm>
            <a:off x="8760564" y="1564919"/>
            <a:ext cx="2296269" cy="1013599"/>
            <a:chOff x="5677872" y="4435607"/>
            <a:chExt cx="2296269" cy="1013599"/>
          </a:xfrm>
        </p:grpSpPr>
        <p:pic>
          <p:nvPicPr>
            <p:cNvPr id="38" name="Picture 3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44916" y="4435607"/>
              <a:ext cx="736600" cy="736600"/>
            </a:xfrm>
            <a:prstGeom prst="rect">
              <a:avLst/>
            </a:prstGeom>
          </p:spPr>
        </p:pic>
        <p:sp>
          <p:nvSpPr>
            <p:cNvPr id="39" name="TextBox 38"/>
            <p:cNvSpPr txBox="1"/>
            <p:nvPr/>
          </p:nvSpPr>
          <p:spPr>
            <a:xfrm>
              <a:off x="5677872" y="4895208"/>
              <a:ext cx="2296269" cy="553998"/>
            </a:xfrm>
            <a:prstGeom prst="rect">
              <a:avLst/>
            </a:prstGeom>
            <a:noFill/>
          </p:spPr>
          <p:txBody>
            <a:bodyPr wrap="square" rtlCol="0">
              <a:spAutoFit/>
            </a:bodyPr>
            <a:lstStyle/>
            <a:p>
              <a:pPr>
                <a:lnSpc>
                  <a:spcPct val="150000"/>
                </a:lnSpc>
              </a:pPr>
              <a:r>
                <a:rPr lang="en-US" sz="2000" dirty="0" smtClean="0">
                  <a:latin typeface="+mj-lt"/>
                </a:rPr>
                <a:t>Organization</a:t>
              </a:r>
            </a:p>
          </p:txBody>
        </p:sp>
      </p:grpSp>
      <p:grpSp>
        <p:nvGrpSpPr>
          <p:cNvPr id="40" name="Group 39"/>
          <p:cNvGrpSpPr/>
          <p:nvPr/>
        </p:nvGrpSpPr>
        <p:grpSpPr>
          <a:xfrm>
            <a:off x="6222311" y="1674429"/>
            <a:ext cx="2296269" cy="996012"/>
            <a:chOff x="5241744" y="3372614"/>
            <a:chExt cx="2296269" cy="996012"/>
          </a:xfrm>
        </p:grpSpPr>
        <p:sp>
          <p:nvSpPr>
            <p:cNvPr id="41" name="TextBox 40"/>
            <p:cNvSpPr txBox="1"/>
            <p:nvPr/>
          </p:nvSpPr>
          <p:spPr>
            <a:xfrm>
              <a:off x="5241744" y="3814628"/>
              <a:ext cx="2296269" cy="553998"/>
            </a:xfrm>
            <a:prstGeom prst="rect">
              <a:avLst/>
            </a:prstGeom>
            <a:noFill/>
          </p:spPr>
          <p:txBody>
            <a:bodyPr wrap="square" rtlCol="0">
              <a:spAutoFit/>
            </a:bodyPr>
            <a:lstStyle/>
            <a:p>
              <a:pPr>
                <a:lnSpc>
                  <a:spcPct val="150000"/>
                </a:lnSpc>
              </a:pPr>
              <a:r>
                <a:rPr lang="en-US" sz="2000" dirty="0" smtClean="0">
                  <a:latin typeface="+mj-lt"/>
                </a:rPr>
                <a:t>Group</a:t>
              </a:r>
            </a:p>
          </p:txBody>
        </p:sp>
        <p:pic>
          <p:nvPicPr>
            <p:cNvPr id="42" name="Picture 4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65055" y="3372614"/>
              <a:ext cx="594787" cy="558835"/>
            </a:xfrm>
            <a:prstGeom prst="rect">
              <a:avLst/>
            </a:prstGeom>
          </p:spPr>
        </p:pic>
      </p:grpSp>
      <p:grpSp>
        <p:nvGrpSpPr>
          <p:cNvPr id="43" name="Group 42"/>
          <p:cNvGrpSpPr/>
          <p:nvPr/>
        </p:nvGrpSpPr>
        <p:grpSpPr>
          <a:xfrm>
            <a:off x="3804685" y="1705737"/>
            <a:ext cx="1698211" cy="924722"/>
            <a:chOff x="4648655" y="2226885"/>
            <a:chExt cx="1698211" cy="924722"/>
          </a:xfrm>
        </p:grpSpPr>
        <p:sp>
          <p:nvSpPr>
            <p:cNvPr id="44" name="TextBox 43"/>
            <p:cNvSpPr txBox="1"/>
            <p:nvPr/>
          </p:nvSpPr>
          <p:spPr>
            <a:xfrm>
              <a:off x="4648655" y="2597609"/>
              <a:ext cx="1698211" cy="553998"/>
            </a:xfrm>
            <a:prstGeom prst="rect">
              <a:avLst/>
            </a:prstGeom>
            <a:noFill/>
          </p:spPr>
          <p:txBody>
            <a:bodyPr wrap="square" rtlCol="0">
              <a:spAutoFit/>
            </a:bodyPr>
            <a:lstStyle/>
            <a:p>
              <a:pPr>
                <a:lnSpc>
                  <a:spcPct val="150000"/>
                </a:lnSpc>
              </a:pPr>
              <a:r>
                <a:rPr lang="en-US" sz="2000" dirty="0" smtClean="0">
                  <a:latin typeface="+mj-lt"/>
                </a:rPr>
                <a:t>Tag</a:t>
              </a:r>
            </a:p>
          </p:txBody>
        </p:sp>
        <p:pic>
          <p:nvPicPr>
            <p:cNvPr id="45" name="Picture 4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19985" y="2226885"/>
              <a:ext cx="193606" cy="445809"/>
            </a:xfrm>
            <a:prstGeom prst="rect">
              <a:avLst/>
            </a:prstGeom>
          </p:spPr>
        </p:pic>
      </p:grpSp>
      <p:grpSp>
        <p:nvGrpSpPr>
          <p:cNvPr id="46" name="Group 45"/>
          <p:cNvGrpSpPr/>
          <p:nvPr/>
        </p:nvGrpSpPr>
        <p:grpSpPr>
          <a:xfrm>
            <a:off x="960331" y="1674429"/>
            <a:ext cx="2296269" cy="904089"/>
            <a:chOff x="3467352" y="1628886"/>
            <a:chExt cx="2296269" cy="904089"/>
          </a:xfrm>
        </p:grpSpPr>
        <p:sp>
          <p:nvSpPr>
            <p:cNvPr id="47" name="TextBox 46"/>
            <p:cNvSpPr txBox="1"/>
            <p:nvPr/>
          </p:nvSpPr>
          <p:spPr>
            <a:xfrm>
              <a:off x="3467352" y="1978977"/>
              <a:ext cx="2296269" cy="553998"/>
            </a:xfrm>
            <a:prstGeom prst="rect">
              <a:avLst/>
            </a:prstGeom>
            <a:noFill/>
          </p:spPr>
          <p:txBody>
            <a:bodyPr wrap="square" rtlCol="0">
              <a:spAutoFit/>
            </a:bodyPr>
            <a:lstStyle/>
            <a:p>
              <a:pPr>
                <a:lnSpc>
                  <a:spcPct val="150000"/>
                </a:lnSpc>
              </a:pPr>
              <a:r>
                <a:rPr lang="en-US" sz="2000" dirty="0" smtClean="0">
                  <a:latin typeface="+mj-lt"/>
                </a:rPr>
                <a:t>Resource</a:t>
              </a:r>
            </a:p>
          </p:txBody>
        </p:sp>
        <p:pic>
          <p:nvPicPr>
            <p:cNvPr id="48" name="Picture 4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66645" y="1628886"/>
              <a:ext cx="495055" cy="481699"/>
            </a:xfrm>
            <a:prstGeom prst="rect">
              <a:avLst/>
            </a:prstGeom>
          </p:spPr>
        </p:pic>
      </p:grpSp>
    </p:spTree>
    <p:extLst>
      <p:ext uri="{BB962C8B-B14F-4D97-AF65-F5344CB8AC3E}">
        <p14:creationId xmlns:p14="http://schemas.microsoft.com/office/powerpoint/2010/main" val="97523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6943" y="6330460"/>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Mapping Datasets </a:t>
              </a:r>
              <a:r>
                <a:rPr lang="en-US" sz="3200" dirty="0"/>
                <a:t>Models | Information types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18</a:t>
            </a:fld>
            <a:endParaRPr lang="en-US" dirty="0"/>
          </a:p>
        </p:txBody>
      </p:sp>
      <p:cxnSp>
        <p:nvCxnSpPr>
          <p:cNvPr id="30" name="Straight Connector 29"/>
          <p:cNvCxnSpPr/>
          <p:nvPr/>
        </p:nvCxnSpPr>
        <p:spPr>
          <a:xfrm>
            <a:off x="261257" y="846031"/>
            <a:ext cx="11555601"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Slide Number Placeholder 12"/>
          <p:cNvSpPr txBox="1">
            <a:spLocks/>
          </p:cNvSpPr>
          <p:nvPr/>
        </p:nvSpPr>
        <p:spPr>
          <a:xfrm>
            <a:off x="8625623"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18</a:t>
            </a:fld>
            <a:endParaRPr lang="en-US" dirty="0"/>
          </a:p>
        </p:txBody>
      </p:sp>
      <p:pic>
        <p:nvPicPr>
          <p:cNvPr id="32" name="Picture 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06284" y="935811"/>
            <a:ext cx="5084974" cy="5306933"/>
          </a:xfrm>
          <a:prstGeom prst="rect">
            <a:avLst/>
          </a:prstGeom>
        </p:spPr>
      </p:pic>
      <p:grpSp>
        <p:nvGrpSpPr>
          <p:cNvPr id="34" name="Group 33"/>
          <p:cNvGrpSpPr/>
          <p:nvPr/>
        </p:nvGrpSpPr>
        <p:grpSpPr>
          <a:xfrm>
            <a:off x="391524" y="2298195"/>
            <a:ext cx="2549416" cy="378063"/>
            <a:chOff x="261256" y="3393252"/>
            <a:chExt cx="2549416" cy="378063"/>
          </a:xfrm>
        </p:grpSpPr>
        <p:sp>
          <p:nvSpPr>
            <p:cNvPr id="35" name="TextBox 34"/>
            <p:cNvSpPr txBox="1"/>
            <p:nvPr/>
          </p:nvSpPr>
          <p:spPr>
            <a:xfrm>
              <a:off x="261256" y="3393252"/>
              <a:ext cx="710451" cy="36933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1"/>
                  </a:solidFill>
                </a:rPr>
                <a:t>CKAN</a:t>
              </a:r>
              <a:endParaRPr lang="en-US" dirty="0">
                <a:solidFill>
                  <a:schemeClr val="bg1"/>
                </a:solidFill>
              </a:endParaRPr>
            </a:p>
          </p:txBody>
        </p:sp>
        <p:sp>
          <p:nvSpPr>
            <p:cNvPr id="36" name="TextBox 35"/>
            <p:cNvSpPr txBox="1"/>
            <p:nvPr/>
          </p:nvSpPr>
          <p:spPr>
            <a:xfrm>
              <a:off x="971707" y="3401983"/>
              <a:ext cx="1838965" cy="369332"/>
            </a:xfrm>
            <a:prstGeom prst="rect">
              <a:avLst/>
            </a:prstGeom>
            <a:noFill/>
          </p:spPr>
          <p:txBody>
            <a:bodyPr wrap="none" rtlCol="0">
              <a:spAutoFit/>
            </a:bodyPr>
            <a:lstStyle/>
            <a:p>
              <a:r>
                <a:rPr lang="en-US" dirty="0" err="1"/>
                <a:t>m</a:t>
              </a:r>
              <a:r>
                <a:rPr lang="en-US" dirty="0" err="1" smtClean="0"/>
                <a:t>aintainer_email</a:t>
              </a:r>
              <a:endParaRPr lang="en-US" dirty="0"/>
            </a:p>
          </p:txBody>
        </p:sp>
      </p:grpSp>
      <p:grpSp>
        <p:nvGrpSpPr>
          <p:cNvPr id="37" name="Group 36"/>
          <p:cNvGrpSpPr/>
          <p:nvPr/>
        </p:nvGrpSpPr>
        <p:grpSpPr>
          <a:xfrm>
            <a:off x="391524" y="2912608"/>
            <a:ext cx="2549416" cy="378063"/>
            <a:chOff x="261256" y="3393252"/>
            <a:chExt cx="2549416" cy="378063"/>
          </a:xfrm>
        </p:grpSpPr>
        <p:sp>
          <p:nvSpPr>
            <p:cNvPr id="38" name="TextBox 37"/>
            <p:cNvSpPr txBox="1"/>
            <p:nvPr/>
          </p:nvSpPr>
          <p:spPr>
            <a:xfrm>
              <a:off x="261256" y="3393252"/>
              <a:ext cx="729687" cy="369332"/>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solidFill>
                    <a:schemeClr val="bg1"/>
                  </a:solidFill>
                </a:rPr>
                <a:t>D</a:t>
              </a:r>
              <a:r>
                <a:rPr lang="en-US" dirty="0" smtClean="0">
                  <a:solidFill>
                    <a:schemeClr val="bg1"/>
                  </a:solidFill>
                </a:rPr>
                <a:t>KAN</a:t>
              </a:r>
              <a:endParaRPr lang="en-US" dirty="0">
                <a:solidFill>
                  <a:schemeClr val="bg1"/>
                </a:solidFill>
              </a:endParaRPr>
            </a:p>
          </p:txBody>
        </p:sp>
        <p:sp>
          <p:nvSpPr>
            <p:cNvPr id="39" name="TextBox 38"/>
            <p:cNvSpPr txBox="1"/>
            <p:nvPr/>
          </p:nvSpPr>
          <p:spPr>
            <a:xfrm>
              <a:off x="971707" y="3401983"/>
              <a:ext cx="1838965" cy="369332"/>
            </a:xfrm>
            <a:prstGeom prst="rect">
              <a:avLst/>
            </a:prstGeom>
            <a:noFill/>
          </p:spPr>
          <p:txBody>
            <a:bodyPr wrap="none" rtlCol="0">
              <a:spAutoFit/>
            </a:bodyPr>
            <a:lstStyle/>
            <a:p>
              <a:r>
                <a:rPr lang="en-US" dirty="0" err="1"/>
                <a:t>m</a:t>
              </a:r>
              <a:r>
                <a:rPr lang="en-US" dirty="0" err="1" smtClean="0"/>
                <a:t>aintainer_email</a:t>
              </a:r>
              <a:endParaRPr lang="en-US" dirty="0"/>
            </a:p>
          </p:txBody>
        </p:sp>
      </p:grpSp>
      <p:grpSp>
        <p:nvGrpSpPr>
          <p:cNvPr id="40" name="Group 39"/>
          <p:cNvGrpSpPr/>
          <p:nvPr/>
        </p:nvGrpSpPr>
        <p:grpSpPr>
          <a:xfrm>
            <a:off x="391524" y="3515082"/>
            <a:ext cx="3232039" cy="378063"/>
            <a:chOff x="261256" y="3393252"/>
            <a:chExt cx="3232039" cy="378063"/>
          </a:xfrm>
        </p:grpSpPr>
        <p:sp>
          <p:nvSpPr>
            <p:cNvPr id="41" name="TextBox 40"/>
            <p:cNvSpPr txBox="1"/>
            <p:nvPr/>
          </p:nvSpPr>
          <p:spPr>
            <a:xfrm>
              <a:off x="261256" y="3393252"/>
              <a:ext cx="710451" cy="369332"/>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1"/>
                  </a:solidFill>
                </a:rPr>
                <a:t>POD</a:t>
              </a:r>
              <a:endParaRPr lang="en-US" dirty="0">
                <a:solidFill>
                  <a:schemeClr val="bg1"/>
                </a:solidFill>
              </a:endParaRPr>
            </a:p>
          </p:txBody>
        </p:sp>
        <p:sp>
          <p:nvSpPr>
            <p:cNvPr id="42" name="TextBox 41"/>
            <p:cNvSpPr txBox="1"/>
            <p:nvPr/>
          </p:nvSpPr>
          <p:spPr>
            <a:xfrm>
              <a:off x="971707" y="3401983"/>
              <a:ext cx="2521588" cy="369332"/>
            </a:xfrm>
            <a:prstGeom prst="rect">
              <a:avLst/>
            </a:prstGeom>
            <a:noFill/>
          </p:spPr>
          <p:txBody>
            <a:bodyPr wrap="none" rtlCol="0">
              <a:spAutoFit/>
            </a:bodyPr>
            <a:lstStyle/>
            <a:p>
              <a:r>
                <a:rPr lang="en-US" dirty="0" err="1" smtClean="0"/>
                <a:t>ContactPoint</a:t>
              </a:r>
              <a:r>
                <a:rPr lang="en-US" dirty="0" smtClean="0"/>
                <a:t> -&gt; </a:t>
              </a:r>
              <a:r>
                <a:rPr lang="en-US" dirty="0" err="1" smtClean="0"/>
                <a:t>hasEmail</a:t>
              </a:r>
              <a:endParaRPr lang="en-US" dirty="0"/>
            </a:p>
          </p:txBody>
        </p:sp>
      </p:grpSp>
      <p:grpSp>
        <p:nvGrpSpPr>
          <p:cNvPr id="43" name="Group 42"/>
          <p:cNvGrpSpPr/>
          <p:nvPr/>
        </p:nvGrpSpPr>
        <p:grpSpPr>
          <a:xfrm>
            <a:off x="371830" y="5431070"/>
            <a:ext cx="4598054" cy="369332"/>
            <a:chOff x="261256" y="3324983"/>
            <a:chExt cx="4598054" cy="369332"/>
          </a:xfrm>
        </p:grpSpPr>
        <p:sp>
          <p:nvSpPr>
            <p:cNvPr id="44" name="TextBox 43"/>
            <p:cNvSpPr txBox="1"/>
            <p:nvPr/>
          </p:nvSpPr>
          <p:spPr>
            <a:xfrm>
              <a:off x="261256" y="3393252"/>
              <a:ext cx="710451" cy="215444"/>
            </a:xfrm>
            <a:prstGeom prst="rect">
              <a:avLst/>
            </a:prstGeom>
            <a:solidFill>
              <a:schemeClr val="tx2">
                <a:lumMod val="7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800" dirty="0" err="1" smtClean="0">
                  <a:solidFill>
                    <a:schemeClr val="bg1"/>
                  </a:solidFill>
                </a:rPr>
                <a:t>Schema.org</a:t>
              </a:r>
              <a:endParaRPr lang="en-US" sz="800" dirty="0">
                <a:solidFill>
                  <a:schemeClr val="bg1"/>
                </a:solidFill>
              </a:endParaRPr>
            </a:p>
          </p:txBody>
        </p:sp>
        <p:sp>
          <p:nvSpPr>
            <p:cNvPr id="45" name="TextBox 44"/>
            <p:cNvSpPr txBox="1"/>
            <p:nvPr/>
          </p:nvSpPr>
          <p:spPr>
            <a:xfrm>
              <a:off x="971707" y="3324983"/>
              <a:ext cx="3887603" cy="369332"/>
            </a:xfrm>
            <a:prstGeom prst="rect">
              <a:avLst/>
            </a:prstGeom>
            <a:noFill/>
          </p:spPr>
          <p:txBody>
            <a:bodyPr wrap="none" rtlCol="0">
              <a:spAutoFit/>
            </a:bodyPr>
            <a:lstStyle/>
            <a:p>
              <a:r>
                <a:rPr lang="en-US" dirty="0" err="1" smtClean="0"/>
                <a:t>CreativeWork:producer</a:t>
              </a:r>
              <a:r>
                <a:rPr lang="en-US" dirty="0" smtClean="0"/>
                <a:t> -&gt; </a:t>
              </a:r>
              <a:r>
                <a:rPr lang="en-US" dirty="0" err="1" smtClean="0"/>
                <a:t>Person:email</a:t>
              </a:r>
              <a:endParaRPr lang="en-US" dirty="0"/>
            </a:p>
          </p:txBody>
        </p:sp>
      </p:grpSp>
      <p:grpSp>
        <p:nvGrpSpPr>
          <p:cNvPr id="46" name="Group 45"/>
          <p:cNvGrpSpPr/>
          <p:nvPr/>
        </p:nvGrpSpPr>
        <p:grpSpPr>
          <a:xfrm>
            <a:off x="371830" y="4808151"/>
            <a:ext cx="5346528" cy="378063"/>
            <a:chOff x="261256" y="3393252"/>
            <a:chExt cx="5346528" cy="378063"/>
          </a:xfrm>
        </p:grpSpPr>
        <p:sp>
          <p:nvSpPr>
            <p:cNvPr id="47" name="TextBox 46"/>
            <p:cNvSpPr txBox="1"/>
            <p:nvPr/>
          </p:nvSpPr>
          <p:spPr>
            <a:xfrm>
              <a:off x="261256" y="3393252"/>
              <a:ext cx="710451" cy="369332"/>
            </a:xfrm>
            <a:prstGeom prst="rect">
              <a:avLst/>
            </a:prstGeom>
            <a:solidFill>
              <a:schemeClr val="accent2">
                <a:lumMod val="60000"/>
                <a:lumOff val="4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err="1" smtClean="0">
                  <a:solidFill>
                    <a:schemeClr val="bg1"/>
                  </a:solidFill>
                </a:rPr>
                <a:t>VoID</a:t>
              </a:r>
              <a:endParaRPr lang="en-US" dirty="0">
                <a:solidFill>
                  <a:schemeClr val="bg1"/>
                </a:solidFill>
              </a:endParaRPr>
            </a:p>
          </p:txBody>
        </p:sp>
        <p:sp>
          <p:nvSpPr>
            <p:cNvPr id="48" name="TextBox 47"/>
            <p:cNvSpPr txBox="1"/>
            <p:nvPr/>
          </p:nvSpPr>
          <p:spPr>
            <a:xfrm>
              <a:off x="971707" y="3401983"/>
              <a:ext cx="4636077" cy="369332"/>
            </a:xfrm>
            <a:prstGeom prst="rect">
              <a:avLst/>
            </a:prstGeom>
            <a:noFill/>
          </p:spPr>
          <p:txBody>
            <a:bodyPr wrap="none" rtlCol="0">
              <a:spAutoFit/>
            </a:bodyPr>
            <a:lstStyle/>
            <a:p>
              <a:r>
                <a:rPr lang="en-US" dirty="0" err="1"/>
                <a:t>v</a:t>
              </a:r>
              <a:r>
                <a:rPr lang="en-US" dirty="0" err="1" smtClean="0"/>
                <a:t>oid:Dataset</a:t>
              </a:r>
              <a:r>
                <a:rPr lang="en-US" dirty="0" smtClean="0"/>
                <a:t> -&gt; </a:t>
              </a:r>
              <a:r>
                <a:rPr lang="en-US" dirty="0" err="1" smtClean="0"/>
                <a:t>dct:creator</a:t>
              </a:r>
              <a:r>
                <a:rPr lang="en-US" dirty="0" smtClean="0"/>
                <a:t> -&gt; </a:t>
              </a:r>
              <a:r>
                <a:rPr lang="en-US" dirty="0" err="1" smtClean="0"/>
                <a:t>foaf:Person:mbox</a:t>
              </a:r>
              <a:endParaRPr lang="en-US" dirty="0"/>
            </a:p>
          </p:txBody>
        </p:sp>
      </p:grpSp>
      <p:grpSp>
        <p:nvGrpSpPr>
          <p:cNvPr id="49" name="Group 48"/>
          <p:cNvGrpSpPr/>
          <p:nvPr/>
        </p:nvGrpSpPr>
        <p:grpSpPr>
          <a:xfrm>
            <a:off x="391524" y="4165982"/>
            <a:ext cx="5341462" cy="378063"/>
            <a:chOff x="261256" y="3393252"/>
            <a:chExt cx="5341462" cy="378063"/>
          </a:xfrm>
        </p:grpSpPr>
        <p:sp>
          <p:nvSpPr>
            <p:cNvPr id="50" name="TextBox 49"/>
            <p:cNvSpPr txBox="1"/>
            <p:nvPr/>
          </p:nvSpPr>
          <p:spPr>
            <a:xfrm>
              <a:off x="261256" y="3393252"/>
              <a:ext cx="710451" cy="369332"/>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solidFill>
                    <a:schemeClr val="bg1"/>
                  </a:solidFill>
                </a:rPr>
                <a:t>DCAT</a:t>
              </a:r>
              <a:endParaRPr lang="en-US" dirty="0">
                <a:solidFill>
                  <a:schemeClr val="bg1"/>
                </a:solidFill>
              </a:endParaRPr>
            </a:p>
          </p:txBody>
        </p:sp>
        <p:sp>
          <p:nvSpPr>
            <p:cNvPr id="51" name="TextBox 50"/>
            <p:cNvSpPr txBox="1"/>
            <p:nvPr/>
          </p:nvSpPr>
          <p:spPr>
            <a:xfrm>
              <a:off x="971707" y="3401983"/>
              <a:ext cx="4631011" cy="369332"/>
            </a:xfrm>
            <a:prstGeom prst="rect">
              <a:avLst/>
            </a:prstGeom>
            <a:noFill/>
          </p:spPr>
          <p:txBody>
            <a:bodyPr wrap="none" rtlCol="0">
              <a:spAutoFit/>
            </a:bodyPr>
            <a:lstStyle/>
            <a:p>
              <a:r>
                <a:rPr lang="en-US" dirty="0" err="1"/>
                <a:t>d</a:t>
              </a:r>
              <a:r>
                <a:rPr lang="en-US" dirty="0" err="1" smtClean="0"/>
                <a:t>cat:Dataset</a:t>
              </a:r>
              <a:r>
                <a:rPr lang="en-US" dirty="0" smtClean="0"/>
                <a:t> -&gt; </a:t>
              </a:r>
              <a:r>
                <a:rPr lang="en-US" dirty="0" err="1" smtClean="0"/>
                <a:t>dct:creator</a:t>
              </a:r>
              <a:r>
                <a:rPr lang="en-US" dirty="0" smtClean="0"/>
                <a:t> -&gt; </a:t>
              </a:r>
              <a:r>
                <a:rPr lang="en-US" dirty="0" err="1" smtClean="0"/>
                <a:t>foaf:Person:mbox</a:t>
              </a:r>
              <a:endParaRPr lang="en-US" dirty="0"/>
            </a:p>
          </p:txBody>
        </p:sp>
      </p:grpSp>
      <p:sp>
        <p:nvSpPr>
          <p:cNvPr id="33" name="TextBox 32"/>
          <p:cNvSpPr txBox="1"/>
          <p:nvPr/>
        </p:nvSpPr>
        <p:spPr>
          <a:xfrm>
            <a:off x="261611" y="1097896"/>
            <a:ext cx="301686" cy="36933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chemeClr val="bg1"/>
                </a:solidFill>
              </a:rPr>
              <a:t>2</a:t>
            </a:r>
            <a:endParaRPr lang="en-US" dirty="0">
              <a:solidFill>
                <a:schemeClr val="bg1"/>
              </a:solidFill>
            </a:endParaRPr>
          </a:p>
        </p:txBody>
      </p:sp>
      <p:sp>
        <p:nvSpPr>
          <p:cNvPr id="53" name="TextBox 52"/>
          <p:cNvSpPr txBox="1"/>
          <p:nvPr/>
        </p:nvSpPr>
        <p:spPr>
          <a:xfrm>
            <a:off x="645248" y="1118868"/>
            <a:ext cx="6361998" cy="369332"/>
          </a:xfrm>
          <a:prstGeom prst="rect">
            <a:avLst/>
          </a:prstGeom>
          <a:noFill/>
        </p:spPr>
        <p:txBody>
          <a:bodyPr wrap="none" rtlCol="0">
            <a:spAutoFit/>
          </a:bodyPr>
          <a:lstStyle/>
          <a:p>
            <a:r>
              <a:rPr lang="en-US" dirty="0" smtClean="0">
                <a:latin typeface="+mj-lt"/>
              </a:rPr>
              <a:t>Map the information types [general, ownership, provenance, etc.]</a:t>
            </a:r>
            <a:endParaRPr lang="en-US" dirty="0">
              <a:latin typeface="+mj-lt"/>
            </a:endParaRPr>
          </a:p>
        </p:txBody>
      </p:sp>
      <p:sp>
        <p:nvSpPr>
          <p:cNvPr id="12" name="Rectangle 11"/>
          <p:cNvSpPr/>
          <p:nvPr/>
        </p:nvSpPr>
        <p:spPr>
          <a:xfrm>
            <a:off x="6936164" y="1443741"/>
            <a:ext cx="4581165" cy="13217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30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dissolve">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dissolv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dissolve">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dissolve">
                                      <p:cBhvr>
                                        <p:cTn id="26" dur="5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dissolve">
                                      <p:cBhvr>
                                        <p:cTn id="31" dur="500"/>
                                        <p:tgtEl>
                                          <p:spTgt spid="4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dissolve">
                                      <p:cBhvr>
                                        <p:cTn id="3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Harmonized Dataset Model (HDL)</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19</a:t>
            </a:fld>
            <a:endParaRPr lang="en-US" dirty="0"/>
          </a:p>
        </p:txBody>
      </p:sp>
      <p:sp>
        <p:nvSpPr>
          <p:cNvPr id="12" name="Rectangle 11"/>
          <p:cNvSpPr/>
          <p:nvPr/>
        </p:nvSpPr>
        <p:spPr>
          <a:xfrm>
            <a:off x="146278" y="939659"/>
            <a:ext cx="11785557" cy="2862322"/>
          </a:xfrm>
          <a:prstGeom prst="rect">
            <a:avLst/>
          </a:prstGeom>
        </p:spPr>
        <p:txBody>
          <a:bodyPr wrap="square">
            <a:spAutoFit/>
          </a:bodyPr>
          <a:lstStyle/>
          <a:p>
            <a:pPr marL="285750" indent="-285750">
              <a:lnSpc>
                <a:spcPct val="150000"/>
              </a:lnSpc>
              <a:buFont typeface="Wingdings" charset="2"/>
              <a:buChar char="§"/>
            </a:pPr>
            <a:r>
              <a:rPr lang="en-US" sz="2400" dirty="0" smtClean="0">
                <a:latin typeface="+mj-lt"/>
              </a:rPr>
              <a:t>There </a:t>
            </a:r>
            <a:r>
              <a:rPr lang="en-US" sz="2400" dirty="0">
                <a:latin typeface="+mj-lt"/>
              </a:rPr>
              <a:t>is an abundance of extensions and application profiles that try to fill in those gaps, but they are usually domain specific addressing specific issues like geographic or temporal </a:t>
            </a:r>
            <a:r>
              <a:rPr lang="en-US" sz="2400" dirty="0" smtClean="0">
                <a:latin typeface="+mj-lt"/>
              </a:rPr>
              <a:t>information</a:t>
            </a:r>
          </a:p>
          <a:p>
            <a:pPr marL="285750" indent="-285750">
              <a:lnSpc>
                <a:spcPct val="150000"/>
              </a:lnSpc>
              <a:buFont typeface="Wingdings" charset="2"/>
              <a:buChar char="§"/>
            </a:pPr>
            <a:endParaRPr lang="en-US" sz="2400" dirty="0">
              <a:latin typeface="+mj-lt"/>
            </a:endParaRPr>
          </a:p>
          <a:p>
            <a:pPr marL="285750" indent="-285750">
              <a:lnSpc>
                <a:spcPct val="150000"/>
              </a:lnSpc>
              <a:buFont typeface="Wingdings" charset="2"/>
              <a:buChar char="§"/>
            </a:pPr>
            <a:endParaRPr lang="en-US" sz="2400" dirty="0">
              <a:latin typeface="+mj-lt"/>
            </a:endParaRPr>
          </a:p>
        </p:txBody>
      </p:sp>
      <p:grpSp>
        <p:nvGrpSpPr>
          <p:cNvPr id="24" name="Group 23"/>
          <p:cNvGrpSpPr/>
          <p:nvPr/>
        </p:nvGrpSpPr>
        <p:grpSpPr>
          <a:xfrm>
            <a:off x="3062576" y="2753200"/>
            <a:ext cx="5328431" cy="1510240"/>
            <a:chOff x="2857093" y="3456380"/>
            <a:chExt cx="5328431" cy="1510240"/>
          </a:xfrm>
        </p:grpSpPr>
        <p:sp>
          <p:nvSpPr>
            <p:cNvPr id="7" name="TextBox 6"/>
            <p:cNvSpPr txBox="1"/>
            <p:nvPr/>
          </p:nvSpPr>
          <p:spPr>
            <a:xfrm>
              <a:off x="2857093" y="4135622"/>
              <a:ext cx="1786066" cy="830997"/>
            </a:xfrm>
            <a:prstGeom prst="rect">
              <a:avLst/>
            </a:prstGeom>
            <a:noFill/>
          </p:spPr>
          <p:txBody>
            <a:bodyPr wrap="none" rtlCol="0">
              <a:spAutoFit/>
            </a:bodyPr>
            <a:lstStyle/>
            <a:p>
              <a:r>
                <a:rPr lang="en-US" sz="4800" dirty="0" smtClean="0">
                  <a:solidFill>
                    <a:srgbClr val="FFC000"/>
                  </a:solidFill>
                </a:rPr>
                <a:t>5</a:t>
              </a:r>
              <a:r>
                <a:rPr lang="en-US" sz="3200" dirty="0" smtClean="0"/>
                <a:t> </a:t>
              </a:r>
              <a:r>
                <a:rPr lang="en-US" sz="3200" dirty="0" smtClean="0">
                  <a:latin typeface="+mj-lt"/>
                </a:rPr>
                <a:t>Classes</a:t>
              </a:r>
              <a:endParaRPr lang="en-US" sz="3200" dirty="0">
                <a:latin typeface="+mj-lt"/>
              </a:endParaRPr>
            </a:p>
          </p:txBody>
        </p:sp>
        <p:sp>
          <p:nvSpPr>
            <p:cNvPr id="14" name="TextBox 13"/>
            <p:cNvSpPr txBox="1"/>
            <p:nvPr/>
          </p:nvSpPr>
          <p:spPr>
            <a:xfrm>
              <a:off x="5554804" y="4135623"/>
              <a:ext cx="2630720" cy="830997"/>
            </a:xfrm>
            <a:prstGeom prst="rect">
              <a:avLst/>
            </a:prstGeom>
            <a:noFill/>
          </p:spPr>
          <p:txBody>
            <a:bodyPr wrap="none" rtlCol="0">
              <a:spAutoFit/>
            </a:bodyPr>
            <a:lstStyle/>
            <a:p>
              <a:r>
                <a:rPr lang="en-US" sz="4800" dirty="0" smtClean="0">
                  <a:solidFill>
                    <a:srgbClr val="FFC000"/>
                  </a:solidFill>
                </a:rPr>
                <a:t>61</a:t>
              </a:r>
              <a:r>
                <a:rPr lang="en-US" sz="3200" dirty="0" smtClean="0"/>
                <a:t> </a:t>
              </a:r>
              <a:r>
                <a:rPr lang="en-US" sz="3200" dirty="0" smtClean="0">
                  <a:latin typeface="+mj-lt"/>
                </a:rPr>
                <a:t>properties</a:t>
              </a:r>
              <a:endParaRPr lang="en-US" sz="3200" dirty="0">
                <a:latin typeface="+mj-lt"/>
              </a:endParaRPr>
            </a:p>
          </p:txBody>
        </p:sp>
        <p:sp>
          <p:nvSpPr>
            <p:cNvPr id="23" name="TextBox 22"/>
            <p:cNvSpPr txBox="1"/>
            <p:nvPr/>
          </p:nvSpPr>
          <p:spPr>
            <a:xfrm>
              <a:off x="4643159" y="3456380"/>
              <a:ext cx="1112805" cy="769441"/>
            </a:xfrm>
            <a:prstGeom prst="rect">
              <a:avLst/>
            </a:prstGeom>
            <a:noFill/>
          </p:spPr>
          <p:txBody>
            <a:bodyPr wrap="none" rtlCol="0">
              <a:spAutoFit/>
            </a:bodyPr>
            <a:lstStyle/>
            <a:p>
              <a:r>
                <a:rPr lang="en-US" sz="4400" b="1" dirty="0" smtClean="0">
                  <a:latin typeface="+mj-lt"/>
                </a:rPr>
                <a:t>HDL</a:t>
              </a:r>
              <a:endParaRPr lang="en-US" b="1" dirty="0">
                <a:latin typeface="+mj-lt"/>
              </a:endParaRPr>
            </a:p>
          </p:txBody>
        </p:sp>
      </p:grpSp>
      <p:grpSp>
        <p:nvGrpSpPr>
          <p:cNvPr id="27" name="Group 26"/>
          <p:cNvGrpSpPr/>
          <p:nvPr/>
        </p:nvGrpSpPr>
        <p:grpSpPr>
          <a:xfrm>
            <a:off x="3062576" y="4242304"/>
            <a:ext cx="6701050" cy="823111"/>
            <a:chOff x="3100286" y="5177359"/>
            <a:chExt cx="6701050" cy="823111"/>
          </a:xfrm>
        </p:grpSpPr>
        <p:sp>
          <p:nvSpPr>
            <p:cNvPr id="25" name="TextBox 24"/>
            <p:cNvSpPr txBox="1"/>
            <p:nvPr/>
          </p:nvSpPr>
          <p:spPr>
            <a:xfrm>
              <a:off x="3100286" y="5177359"/>
              <a:ext cx="2662908" cy="461665"/>
            </a:xfrm>
            <a:prstGeom prst="rect">
              <a:avLst/>
            </a:prstGeom>
            <a:noFill/>
          </p:spPr>
          <p:txBody>
            <a:bodyPr wrap="none" rtlCol="0">
              <a:spAutoFit/>
            </a:bodyPr>
            <a:lstStyle/>
            <a:p>
              <a:r>
                <a:rPr lang="en-US" sz="2400" b="1" dirty="0" smtClean="0">
                  <a:solidFill>
                    <a:srgbClr val="FFC000"/>
                  </a:solidFill>
                  <a:latin typeface="+mj-lt"/>
                </a:rPr>
                <a:t>+</a:t>
              </a:r>
              <a:r>
                <a:rPr lang="en-US" dirty="0" smtClean="0">
                  <a:latin typeface="+mj-lt"/>
                </a:rPr>
                <a:t> </a:t>
              </a:r>
              <a:r>
                <a:rPr lang="en-US" sz="2400" b="1" dirty="0" smtClean="0">
                  <a:solidFill>
                    <a:srgbClr val="FFC000"/>
                  </a:solidFill>
                  <a:latin typeface="+mj-lt"/>
                </a:rPr>
                <a:t>3</a:t>
              </a:r>
              <a:r>
                <a:rPr lang="en-US" dirty="0" smtClean="0">
                  <a:latin typeface="+mj-lt"/>
                </a:rPr>
                <a:t> Controlled field values</a:t>
              </a:r>
              <a:endParaRPr lang="en-US" dirty="0">
                <a:latin typeface="+mj-lt"/>
              </a:endParaRPr>
            </a:p>
          </p:txBody>
        </p:sp>
        <p:sp>
          <p:nvSpPr>
            <p:cNvPr id="26" name="TextBox 25"/>
            <p:cNvSpPr txBox="1"/>
            <p:nvPr/>
          </p:nvSpPr>
          <p:spPr>
            <a:xfrm>
              <a:off x="3480375" y="5538805"/>
              <a:ext cx="6320961" cy="461665"/>
            </a:xfrm>
            <a:prstGeom prst="rect">
              <a:avLst/>
            </a:prstGeom>
            <a:noFill/>
          </p:spPr>
          <p:txBody>
            <a:bodyPr wrap="none" rtlCol="0">
              <a:spAutoFit/>
            </a:bodyPr>
            <a:lstStyle/>
            <a:p>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direct, </a:t>
              </a:r>
              <a:r>
                <a:rPr lang="en-US" sz="1200" dirty="0" err="1" smtClean="0">
                  <a:solidFill>
                    <a:schemeClr val="tx1">
                      <a:lumMod val="50000"/>
                      <a:lumOff val="50000"/>
                    </a:schemeClr>
                  </a:solidFill>
                  <a:latin typeface="Droid Sans Mono for Powerline" charset="0"/>
                  <a:ea typeface="Droid Sans Mono for Powerline" charset="0"/>
                  <a:cs typeface="Droid Sans Mono for Powerline" charset="0"/>
                </a:rPr>
                <a:t>accessible_bitstream</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file.upload</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api</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a:t>
              </a:r>
            </a:p>
            <a:p>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visualization,  </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code, documentation</a:t>
              </a:r>
              <a:endParaRPr lang="en-US" sz="1200" dirty="0">
                <a:solidFill>
                  <a:schemeClr val="tx1">
                    <a:lumMod val="50000"/>
                    <a:lumOff val="50000"/>
                  </a:schemeClr>
                </a:solidFill>
                <a:latin typeface="Droid Sans Mono for Powerline" charset="0"/>
                <a:ea typeface="Droid Sans Mono for Powerline" charset="0"/>
                <a:cs typeface="Droid Sans Mono for Powerline" charset="0"/>
              </a:endParaRPr>
            </a:p>
          </p:txBody>
        </p:sp>
      </p:grpSp>
      <p:pic>
        <p:nvPicPr>
          <p:cNvPr id="28" name="Picture 27"/>
          <p:cNvPicPr>
            <a:picLocks noChangeAspect="1"/>
          </p:cNvPicPr>
          <p:nvPr/>
        </p:nvPicPr>
        <p:blipFill>
          <a:blip r:embed="rId4">
            <a:alphaModFix amt="20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98664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latin typeface="+mj-lt"/>
                </a:rPr>
                <a:t>Outline</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135656" y="748554"/>
            <a:ext cx="11278015" cy="6370975"/>
          </a:xfrm>
          <a:prstGeom prst="rect">
            <a:avLst/>
          </a:prstGeom>
          <a:noFill/>
        </p:spPr>
        <p:txBody>
          <a:bodyPr wrap="square" rtlCol="0">
            <a:spAutoFit/>
          </a:bodyPr>
          <a:lstStyle/>
          <a:p>
            <a:pPr marL="342900" indent="-342900">
              <a:lnSpc>
                <a:spcPct val="150000"/>
              </a:lnSpc>
              <a:buFont typeface="Wingdings" charset="2"/>
              <a:buChar char="§"/>
            </a:pPr>
            <a:r>
              <a:rPr lang="en-US" sz="2000" dirty="0" smtClean="0">
                <a:latin typeface="+mj-lt"/>
              </a:rPr>
              <a:t>Introduction</a:t>
            </a:r>
          </a:p>
          <a:p>
            <a:pPr marL="800100" lvl="1" indent="-342900">
              <a:lnSpc>
                <a:spcPct val="150000"/>
              </a:lnSpc>
              <a:buFont typeface="Wingdings" charset="2"/>
              <a:buChar char="§"/>
            </a:pPr>
            <a:r>
              <a:rPr lang="en-US" dirty="0" smtClean="0">
                <a:latin typeface="+mj-lt"/>
              </a:rPr>
              <a:t>Use-case Scenario</a:t>
            </a:r>
          </a:p>
          <a:p>
            <a:pPr marL="800100" lvl="1" indent="-342900">
              <a:lnSpc>
                <a:spcPct val="150000"/>
              </a:lnSpc>
              <a:buFont typeface="Wingdings" charset="2"/>
              <a:buChar char="§"/>
            </a:pPr>
            <a:r>
              <a:rPr lang="en-US" dirty="0" smtClean="0">
                <a:latin typeface="+mj-lt"/>
              </a:rPr>
              <a:t>Research </a:t>
            </a:r>
            <a:r>
              <a:rPr lang="en-US" dirty="0" smtClean="0">
                <a:latin typeface="+mj-lt"/>
              </a:rPr>
              <a:t>Challenges</a:t>
            </a:r>
            <a:endParaRPr lang="en-US" dirty="0" smtClean="0">
              <a:latin typeface="+mj-lt"/>
            </a:endParaRPr>
          </a:p>
          <a:p>
            <a:pPr marL="342900" indent="-342900">
              <a:lnSpc>
                <a:spcPct val="150000"/>
              </a:lnSpc>
              <a:buFont typeface="Wingdings" charset="2"/>
              <a:buChar char="§"/>
            </a:pPr>
            <a:r>
              <a:rPr lang="en-US" sz="2000" dirty="0" smtClean="0">
                <a:latin typeface="+mj-lt"/>
              </a:rPr>
              <a:t>Contributions</a:t>
            </a:r>
          </a:p>
          <a:p>
            <a:pPr marL="800100" lvl="1" indent="-342900">
              <a:lnSpc>
                <a:spcPct val="150000"/>
              </a:lnSpc>
              <a:buFont typeface="Wingdings" charset="2"/>
              <a:buChar char="§"/>
            </a:pPr>
            <a:r>
              <a:rPr lang="en-US" dirty="0">
                <a:latin typeface="+mj-lt"/>
              </a:rPr>
              <a:t>Towards A Complete Dataset </a:t>
            </a:r>
            <a:r>
              <a:rPr lang="en-US" dirty="0" smtClean="0">
                <a:latin typeface="+mj-lt"/>
              </a:rPr>
              <a:t>Profile</a:t>
            </a:r>
          </a:p>
          <a:p>
            <a:pPr marL="1257300" lvl="2" indent="-342900">
              <a:lnSpc>
                <a:spcPct val="150000"/>
              </a:lnSpc>
              <a:buFont typeface="Wingdings" charset="2"/>
              <a:buChar char="§"/>
            </a:pPr>
            <a:r>
              <a:rPr lang="en-US" sz="1600" dirty="0" smtClean="0">
                <a:latin typeface="+mj-lt"/>
              </a:rPr>
              <a:t>Harmonized Dataset Model (HDL)</a:t>
            </a:r>
          </a:p>
          <a:p>
            <a:pPr marL="1257300" lvl="2" indent="-342900">
              <a:lnSpc>
                <a:spcPct val="150000"/>
              </a:lnSpc>
              <a:buFont typeface="Wingdings" charset="2"/>
              <a:buChar char="§"/>
            </a:pPr>
            <a:r>
              <a:rPr lang="en-US" sz="1600" dirty="0" smtClean="0">
                <a:latin typeface="+mj-lt"/>
              </a:rPr>
              <a:t>Automatic generation and validation of dataset profiles (Roomba)</a:t>
            </a:r>
          </a:p>
          <a:p>
            <a:pPr marL="1257300" lvl="2" indent="-342900">
              <a:lnSpc>
                <a:spcPct val="150000"/>
              </a:lnSpc>
              <a:buFont typeface="Wingdings" charset="2"/>
              <a:buChar char="§"/>
            </a:pPr>
            <a:r>
              <a:rPr lang="en-US" sz="1600" dirty="0" smtClean="0">
                <a:latin typeface="+mj-lt"/>
              </a:rPr>
              <a:t>Objective quality assessment</a:t>
            </a:r>
            <a:endParaRPr lang="en-US" sz="1600" dirty="0" smtClean="0">
              <a:latin typeface="+mj-lt"/>
            </a:endParaRPr>
          </a:p>
          <a:p>
            <a:pPr marL="800100" lvl="1" indent="-342900">
              <a:lnSpc>
                <a:spcPct val="150000"/>
              </a:lnSpc>
              <a:buFont typeface="Wingdings" charset="2"/>
              <a:buChar char="§"/>
            </a:pPr>
            <a:r>
              <a:rPr lang="en-US" dirty="0">
                <a:latin typeface="+mj-lt"/>
              </a:rPr>
              <a:t>Towards Enriched Enterprise </a:t>
            </a:r>
            <a:r>
              <a:rPr lang="en-US" dirty="0" smtClean="0">
                <a:latin typeface="+mj-lt"/>
              </a:rPr>
              <a:t>Data</a:t>
            </a:r>
          </a:p>
          <a:p>
            <a:pPr marL="1257300" lvl="2" indent="-342900">
              <a:lnSpc>
                <a:spcPct val="150000"/>
              </a:lnSpc>
              <a:buFont typeface="Wingdings" charset="2"/>
              <a:buChar char="§"/>
            </a:pPr>
            <a:r>
              <a:rPr lang="en-US" sz="1600" dirty="0" smtClean="0">
                <a:latin typeface="+mj-lt"/>
              </a:rPr>
              <a:t>Semantic enrichment in the enterprise</a:t>
            </a:r>
          </a:p>
          <a:p>
            <a:pPr marL="1257300" lvl="2" indent="-342900">
              <a:lnSpc>
                <a:spcPct val="150000"/>
              </a:lnSpc>
              <a:buFont typeface="Wingdings" charset="2"/>
              <a:buChar char="§"/>
            </a:pPr>
            <a:r>
              <a:rPr lang="en-US" sz="1600" dirty="0" smtClean="0">
                <a:latin typeface="+mj-lt"/>
              </a:rPr>
              <a:t>Semantic Social News Aggregator (SNARC)</a:t>
            </a:r>
            <a:endParaRPr lang="en-US" sz="1600" dirty="0" smtClean="0">
              <a:latin typeface="+mj-lt"/>
            </a:endParaRPr>
          </a:p>
          <a:p>
            <a:pPr marL="342900" indent="-342900">
              <a:lnSpc>
                <a:spcPct val="150000"/>
              </a:lnSpc>
              <a:buFont typeface="Wingdings" charset="2"/>
              <a:buChar char="§"/>
            </a:pPr>
            <a:r>
              <a:rPr lang="en-US" sz="2000" dirty="0" smtClean="0">
                <a:latin typeface="+mj-lt"/>
              </a:rPr>
              <a:t>Conclusion &amp; Future Work</a:t>
            </a:r>
            <a:endParaRPr lang="en-US" sz="2000" dirty="0" smtClean="0">
              <a:latin typeface="+mj-lt"/>
            </a:endParaRPr>
          </a:p>
          <a:p>
            <a:pPr marL="342900" indent="-342900">
              <a:lnSpc>
                <a:spcPct val="150000"/>
              </a:lnSpc>
              <a:buFont typeface="Wingdings" charset="2"/>
              <a:buChar char="§"/>
            </a:pPr>
            <a:r>
              <a:rPr lang="en-US" sz="2000" dirty="0" smtClean="0">
                <a:latin typeface="+mj-lt"/>
              </a:rPr>
              <a:t>Publications</a:t>
            </a:r>
            <a:endParaRPr lang="en-US" sz="2000" dirty="0">
              <a:latin typeface="+mj-lt"/>
            </a:endParaRPr>
          </a:p>
          <a:p>
            <a:pPr lvl="1">
              <a:lnSpc>
                <a:spcPct val="150000"/>
              </a:lnSpc>
            </a:pPr>
            <a:endParaRPr lang="en-US" sz="2000" dirty="0" smtClean="0">
              <a:latin typeface="+mj-lt"/>
            </a:endParaRPr>
          </a:p>
          <a:p>
            <a:pPr marL="800100" lvl="1" indent="-342900">
              <a:lnSpc>
                <a:spcPct val="150000"/>
              </a:lnSpc>
              <a:buFont typeface="Wingdings" charset="2"/>
              <a:buChar char="§"/>
            </a:pPr>
            <a:endParaRPr lang="en-US" sz="20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2</a:t>
            </a:fld>
            <a:endParaRPr lang="en-US" dirty="0"/>
          </a:p>
        </p:txBody>
      </p:sp>
      <p:pic>
        <p:nvPicPr>
          <p:cNvPr id="13" name="Picture 12"/>
          <p:cNvPicPr>
            <a:picLocks noChangeAspect="1"/>
          </p:cNvPicPr>
          <p:nvPr/>
        </p:nvPicPr>
        <p:blipFill>
          <a:blip r:embed="rId4">
            <a:alphaModFix amt="35000"/>
          </a:blip>
          <a:stretch>
            <a:fillRect/>
          </a:stretch>
        </p:blipFill>
        <p:spPr>
          <a:xfrm>
            <a:off x="8177174" y="1337142"/>
            <a:ext cx="5367004" cy="5367004"/>
          </a:xfrm>
          <a:prstGeom prst="rect">
            <a:avLst/>
          </a:prstGeom>
        </p:spPr>
      </p:pic>
    </p:spTree>
    <p:extLst>
      <p:ext uri="{BB962C8B-B14F-4D97-AF65-F5344CB8AC3E}">
        <p14:creationId xmlns:p14="http://schemas.microsoft.com/office/powerpoint/2010/main" val="17852258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20</a:t>
            </a:fld>
            <a:endParaRPr lang="en-US" dirty="0"/>
          </a:p>
        </p:txBody>
      </p:sp>
      <p:sp>
        <p:nvSpPr>
          <p:cNvPr id="12" name="TextBox 11"/>
          <p:cNvSpPr txBox="1"/>
          <p:nvPr/>
        </p:nvSpPr>
        <p:spPr>
          <a:xfrm>
            <a:off x="212520" y="1268083"/>
            <a:ext cx="11049449" cy="3785652"/>
          </a:xfrm>
          <a:prstGeom prst="rect">
            <a:avLst/>
          </a:prstGeom>
          <a:noFill/>
        </p:spPr>
        <p:txBody>
          <a:bodyPr wrap="square" rtlCol="0">
            <a:spAutoFit/>
          </a:bodyPr>
          <a:lstStyle/>
          <a:p>
            <a:pPr marL="342900" indent="-342900">
              <a:buFont typeface="Arial" charset="0"/>
              <a:buChar char="•"/>
            </a:pPr>
            <a:r>
              <a:rPr lang="en-US" sz="2400" b="1" dirty="0" smtClean="0">
                <a:latin typeface="+mj-lt"/>
              </a:rPr>
              <a:t>Paul</a:t>
            </a:r>
            <a:r>
              <a:rPr lang="en-US" sz="2400" dirty="0" smtClean="0">
                <a:latin typeface="+mj-lt"/>
              </a:rPr>
              <a:t> </a:t>
            </a:r>
            <a:r>
              <a:rPr lang="en-US" sz="2400" dirty="0">
                <a:latin typeface="+mj-lt"/>
              </a:rPr>
              <a:t>will be able to use HDL as a basis to extend and present the datasets he </a:t>
            </a:r>
            <a:r>
              <a:rPr lang="en-US" sz="2400" dirty="0" smtClean="0">
                <a:latin typeface="+mj-lt"/>
              </a:rPr>
              <a:t>controls</a:t>
            </a:r>
            <a:endParaRPr lang="en-US" sz="2400" dirty="0">
              <a:latin typeface="+mj-lt"/>
            </a:endParaRPr>
          </a:p>
          <a:p>
            <a:pPr marL="342900" indent="-342900">
              <a:buFont typeface="Arial" charset="0"/>
              <a:buChar char="•"/>
            </a:pPr>
            <a:endParaRPr lang="en-US" sz="2400" dirty="0" smtClean="0">
              <a:latin typeface="+mj-lt"/>
            </a:endParaRPr>
          </a:p>
          <a:p>
            <a:pPr marL="342900" indent="-342900">
              <a:buFont typeface="Arial" charset="0"/>
              <a:buChar char="•"/>
            </a:pPr>
            <a:r>
              <a:rPr lang="en-US" sz="2400" b="1" dirty="0" smtClean="0">
                <a:latin typeface="+mj-lt"/>
              </a:rPr>
              <a:t>Paul</a:t>
            </a:r>
            <a:r>
              <a:rPr lang="en-US" sz="2400" dirty="0" smtClean="0">
                <a:latin typeface="+mj-lt"/>
              </a:rPr>
              <a:t> knows </a:t>
            </a:r>
            <a:r>
              <a:rPr lang="en-US" sz="2400" dirty="0">
                <a:latin typeface="+mj-lt"/>
              </a:rPr>
              <a:t>what are the major dataset models out there, and what kind of metadata data owners need to fully represent their </a:t>
            </a:r>
            <a:r>
              <a:rPr lang="en-US" sz="2400" dirty="0" smtClean="0">
                <a:latin typeface="+mj-lt"/>
              </a:rPr>
              <a:t>dataset</a:t>
            </a:r>
          </a:p>
          <a:p>
            <a:pPr marL="342900" indent="-342900">
              <a:buFont typeface="Arial" charset="0"/>
              <a:buChar char="•"/>
            </a:pPr>
            <a:endParaRPr lang="en-US" sz="2400" b="1" dirty="0">
              <a:latin typeface="+mj-lt"/>
            </a:endParaRPr>
          </a:p>
          <a:p>
            <a:pPr marL="342900" indent="-342900">
              <a:buFont typeface="Arial" charset="0"/>
              <a:buChar char="•"/>
            </a:pPr>
            <a:r>
              <a:rPr lang="en-US" sz="2400" b="1" dirty="0" smtClean="0">
                <a:latin typeface="+mj-lt"/>
              </a:rPr>
              <a:t>Paul</a:t>
            </a:r>
            <a:r>
              <a:rPr lang="en-US" sz="2400" dirty="0" smtClean="0"/>
              <a:t> </a:t>
            </a:r>
            <a:r>
              <a:rPr lang="en-US" sz="2400" dirty="0" smtClean="0">
                <a:latin typeface="+mj-lt"/>
              </a:rPr>
              <a:t>can </a:t>
            </a:r>
            <a:r>
              <a:rPr lang="en-US" sz="2400" dirty="0">
                <a:latin typeface="+mj-lt"/>
              </a:rPr>
              <a:t>use HDL and the proposed mappings as a basis to extend Roomba to support various dataset models like DKAN or </a:t>
            </a:r>
            <a:r>
              <a:rPr lang="en-US" sz="2400" dirty="0" err="1" smtClean="0">
                <a:latin typeface="+mj-lt"/>
              </a:rPr>
              <a:t>Socrata</a:t>
            </a:r>
            <a:endParaRPr lang="en-US" sz="2400" dirty="0" smtClean="0">
              <a:latin typeface="+mj-lt"/>
            </a:endParaRPr>
          </a:p>
          <a:p>
            <a:pPr marL="342900" indent="-342900">
              <a:buFont typeface="Arial" charset="0"/>
              <a:buChar char="•"/>
            </a:pPr>
            <a:endParaRPr lang="en-US" sz="2400" dirty="0">
              <a:latin typeface="+mj-lt"/>
            </a:endParaRPr>
          </a:p>
          <a:p>
            <a:pPr marL="342900" indent="-342900">
              <a:buFont typeface="Arial" charset="0"/>
              <a:buChar char="•"/>
            </a:pPr>
            <a:r>
              <a:rPr lang="en-US" sz="2400" b="1" dirty="0" smtClean="0">
                <a:latin typeface="+mj-lt"/>
              </a:rPr>
              <a:t>Dan</a:t>
            </a:r>
            <a:r>
              <a:rPr lang="en-US" sz="2400" dirty="0" smtClean="0">
                <a:latin typeface="+mj-lt"/>
              </a:rPr>
              <a:t> will </a:t>
            </a:r>
            <a:r>
              <a:rPr lang="en-US" sz="2400" dirty="0">
                <a:latin typeface="+mj-lt"/>
              </a:rPr>
              <a:t>be able to make fast decisions whether the dataset examined is suitable or not </a:t>
            </a:r>
            <a:r>
              <a:rPr lang="en-US" sz="2400" dirty="0" smtClean="0">
                <a:latin typeface="+mj-lt"/>
              </a:rPr>
              <a:t>by </a:t>
            </a:r>
            <a:r>
              <a:rPr lang="en-US" sz="2400" dirty="0">
                <a:latin typeface="+mj-lt"/>
              </a:rPr>
              <a:t>examining the rich datasets metadata presented in HDL</a:t>
            </a:r>
          </a:p>
        </p:txBody>
      </p:sp>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41459" y="2391418"/>
            <a:ext cx="317051" cy="317051"/>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098304" y="1388796"/>
            <a:ext cx="299590" cy="29959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31856" y="3567483"/>
            <a:ext cx="314007" cy="314007"/>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1" name="Picture 2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82959" y="4641148"/>
            <a:ext cx="358800" cy="358800"/>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4832013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Proposed Framework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21</a:t>
            </a:fld>
            <a:endParaRPr lang="en-US" dirty="0"/>
          </a:p>
        </p:txBody>
      </p:sp>
      <p:grpSp>
        <p:nvGrpSpPr>
          <p:cNvPr id="40" name="Group 39"/>
          <p:cNvGrpSpPr/>
          <p:nvPr/>
        </p:nvGrpSpPr>
        <p:grpSpPr>
          <a:xfrm>
            <a:off x="3987206" y="999114"/>
            <a:ext cx="8204794" cy="3379546"/>
            <a:chOff x="2037805" y="961053"/>
            <a:chExt cx="8204794" cy="3379546"/>
          </a:xfrm>
        </p:grpSpPr>
        <p:grpSp>
          <p:nvGrpSpPr>
            <p:cNvPr id="37" name="Group 36"/>
            <p:cNvGrpSpPr/>
            <p:nvPr/>
          </p:nvGrpSpPr>
          <p:grpSpPr>
            <a:xfrm>
              <a:off x="2119999" y="961053"/>
              <a:ext cx="6012437" cy="2913516"/>
              <a:chOff x="4465654" y="944060"/>
              <a:chExt cx="6332591" cy="3310218"/>
            </a:xfrm>
          </p:grpSpPr>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5654" y="944060"/>
                <a:ext cx="6332591" cy="3310218"/>
              </a:xfrm>
              <a:prstGeom prst="rect">
                <a:avLst/>
              </a:prstGeom>
            </p:spPr>
          </p:pic>
          <p:sp>
            <p:nvSpPr>
              <p:cNvPr id="36" name="Rectangle 35"/>
              <p:cNvSpPr/>
              <p:nvPr/>
            </p:nvSpPr>
            <p:spPr>
              <a:xfrm>
                <a:off x="6606283" y="2794571"/>
                <a:ext cx="934948" cy="1151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037805" y="3907375"/>
              <a:ext cx="8204794" cy="433224"/>
              <a:chOff x="2037805" y="3907375"/>
              <a:chExt cx="8204794" cy="433224"/>
            </a:xfrm>
          </p:grpSpPr>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37805" y="3907375"/>
                <a:ext cx="8204794" cy="433224"/>
              </a:xfrm>
              <a:prstGeom prst="rect">
                <a:avLst/>
              </a:prstGeom>
            </p:spPr>
          </p:pic>
          <p:sp>
            <p:nvSpPr>
              <p:cNvPr id="38" name="Rectangle 37"/>
              <p:cNvSpPr/>
              <p:nvPr/>
            </p:nvSpPr>
            <p:spPr>
              <a:xfrm>
                <a:off x="2099852" y="3915801"/>
                <a:ext cx="8051015" cy="39336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 name="Group 47"/>
          <p:cNvGrpSpPr/>
          <p:nvPr/>
        </p:nvGrpSpPr>
        <p:grpSpPr>
          <a:xfrm>
            <a:off x="351061" y="1134976"/>
            <a:ext cx="3563523" cy="923330"/>
            <a:chOff x="1870270" y="1094255"/>
            <a:chExt cx="3563523" cy="923330"/>
          </a:xfrm>
        </p:grpSpPr>
        <p:sp>
          <p:nvSpPr>
            <p:cNvPr id="49" name="Rectangle 48"/>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2118398" y="1094255"/>
              <a:ext cx="3315395" cy="923330"/>
            </a:xfrm>
            <a:prstGeom prst="rect">
              <a:avLst/>
            </a:prstGeom>
            <a:noFill/>
          </p:spPr>
          <p:txBody>
            <a:bodyPr wrap="none" rtlCol="0">
              <a:spAutoFit/>
            </a:bodyPr>
            <a:lstStyle/>
            <a:p>
              <a:r>
                <a:rPr lang="en-US" b="1" dirty="0">
                  <a:latin typeface="+mj-lt"/>
                </a:rPr>
                <a:t>Dataset Maintenance &amp; </a:t>
              </a:r>
              <a:r>
                <a:rPr lang="en-US" b="1" dirty="0" smtClean="0">
                  <a:latin typeface="+mj-lt"/>
                </a:rPr>
                <a:t>Discovery</a:t>
              </a:r>
            </a:p>
            <a:p>
              <a:pPr marL="285750" indent="-285750">
                <a:buFont typeface="Wingdings" charset="2"/>
                <a:buChar char="§"/>
              </a:pPr>
              <a:r>
                <a:rPr lang="en-US" b="1" dirty="0" smtClean="0">
                  <a:latin typeface="+mj-lt"/>
                </a:rPr>
                <a:t>HDL</a:t>
              </a:r>
            </a:p>
            <a:p>
              <a:endParaRPr lang="en-US" b="1" dirty="0">
                <a:latin typeface="+mj-lt"/>
              </a:endParaRPr>
            </a:p>
          </p:txBody>
        </p:sp>
      </p:grpSp>
    </p:spTree>
    <p:extLst>
      <p:ext uri="{BB962C8B-B14F-4D97-AF65-F5344CB8AC3E}">
        <p14:creationId xmlns:p14="http://schemas.microsoft.com/office/powerpoint/2010/main" val="7205322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Dataset Profiling</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22</a:t>
            </a:fld>
            <a:endParaRPr lang="en-US" dirty="0"/>
          </a:p>
        </p:txBody>
      </p:sp>
      <p:sp>
        <p:nvSpPr>
          <p:cNvPr id="12" name="Rectangle 11"/>
          <p:cNvSpPr/>
          <p:nvPr/>
        </p:nvSpPr>
        <p:spPr>
          <a:xfrm>
            <a:off x="146278" y="939659"/>
            <a:ext cx="11785557" cy="3416320"/>
          </a:xfrm>
          <a:prstGeom prst="rect">
            <a:avLst/>
          </a:prstGeom>
        </p:spPr>
        <p:txBody>
          <a:bodyPr wrap="square">
            <a:spAutoFit/>
          </a:bodyPr>
          <a:lstStyle/>
          <a:p>
            <a:pPr marL="342900" indent="-342900">
              <a:lnSpc>
                <a:spcPct val="150000"/>
              </a:lnSpc>
              <a:buFont typeface="Wingdings" charset="2"/>
              <a:buChar char="§"/>
            </a:pPr>
            <a:r>
              <a:rPr lang="en-US" sz="2400" dirty="0">
                <a:latin typeface="+mj-lt"/>
              </a:rPr>
              <a:t>Data profiling is the process of creating descriptive information and collect statistics about that data. It is a cardinal activity when facing an unfamiliar </a:t>
            </a:r>
            <a:r>
              <a:rPr lang="en-US" sz="2400" dirty="0" smtClean="0">
                <a:latin typeface="+mj-lt"/>
              </a:rPr>
              <a:t>dataset</a:t>
            </a:r>
          </a:p>
          <a:p>
            <a:pPr marL="342900" indent="-342900">
              <a:lnSpc>
                <a:spcPct val="150000"/>
              </a:lnSpc>
              <a:buFont typeface="Wingdings" charset="2"/>
              <a:buChar char="§"/>
            </a:pPr>
            <a:r>
              <a:rPr lang="en-US" sz="2400" dirty="0">
                <a:latin typeface="+mj-lt"/>
              </a:rPr>
              <a:t>Profiles reflect the importance of datasets without the need for detailed inspection of the raw </a:t>
            </a:r>
            <a:r>
              <a:rPr lang="en-US" sz="2400" dirty="0" smtClean="0">
                <a:latin typeface="+mj-lt"/>
              </a:rPr>
              <a:t>data</a:t>
            </a:r>
          </a:p>
          <a:p>
            <a:pPr>
              <a:lnSpc>
                <a:spcPct val="150000"/>
              </a:lnSpc>
            </a:pPr>
            <a:endParaRPr lang="en-US" sz="2400" dirty="0">
              <a:latin typeface="+mj-lt"/>
            </a:endParaRPr>
          </a:p>
          <a:p>
            <a:pPr marL="342900" indent="-342900">
              <a:lnSpc>
                <a:spcPct val="150000"/>
              </a:lnSpc>
              <a:buFont typeface="Wingdings" charset="2"/>
              <a:buChar char="§"/>
            </a:pPr>
            <a:endParaRPr lang="en-US" sz="2400" dirty="0">
              <a:latin typeface="+mj-lt"/>
            </a:endParaRPr>
          </a:p>
        </p:txBody>
      </p:sp>
      <p:sp>
        <p:nvSpPr>
          <p:cNvPr id="19" name="TextBox 18"/>
          <p:cNvSpPr txBox="1"/>
          <p:nvPr/>
        </p:nvSpPr>
        <p:spPr>
          <a:xfrm>
            <a:off x="1656915" y="5321684"/>
            <a:ext cx="2371803" cy="861774"/>
          </a:xfrm>
          <a:prstGeom prst="rect">
            <a:avLst/>
          </a:prstGeom>
          <a:noFill/>
        </p:spPr>
        <p:txBody>
          <a:bodyPr wrap="none" rtlCol="0">
            <a:spAutoFit/>
          </a:bodyPr>
          <a:lstStyle/>
          <a:p>
            <a:pPr algn="ctr"/>
            <a:r>
              <a:rPr lang="en-US" dirty="0" smtClean="0"/>
              <a:t>Statistical </a:t>
            </a:r>
            <a:r>
              <a:rPr lang="en-US" dirty="0" smtClean="0"/>
              <a:t>Profiling</a:t>
            </a:r>
          </a:p>
          <a:p>
            <a:r>
              <a:rPr lang="en-US" sz="1400" dirty="0"/>
              <a:t>[</a:t>
            </a:r>
            <a:r>
              <a:rPr lang="en-US" sz="1400" dirty="0" err="1"/>
              <a:t>Abedjan</a:t>
            </a:r>
            <a:r>
              <a:rPr lang="en-US" sz="1400" dirty="0"/>
              <a:t> 2014 , </a:t>
            </a:r>
            <a:r>
              <a:rPr lang="en-US" sz="1400" dirty="0" err="1"/>
              <a:t>Makela</a:t>
            </a:r>
            <a:r>
              <a:rPr lang="en-US" sz="1400" dirty="0"/>
              <a:t> 2014]</a:t>
            </a:r>
          </a:p>
          <a:p>
            <a:endParaRPr lang="en-US" dirty="0"/>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28631" y="4831552"/>
            <a:ext cx="437176" cy="437176"/>
          </a:xfrm>
          <a:prstGeom prst="rect">
            <a:avLst/>
          </a:prstGeom>
        </p:spPr>
      </p:pic>
      <p:sp>
        <p:nvSpPr>
          <p:cNvPr id="21" name="TextBox 20"/>
          <p:cNvSpPr txBox="1"/>
          <p:nvPr/>
        </p:nvSpPr>
        <p:spPr>
          <a:xfrm>
            <a:off x="4942808" y="5392231"/>
            <a:ext cx="1925912" cy="369332"/>
          </a:xfrm>
          <a:prstGeom prst="rect">
            <a:avLst/>
          </a:prstGeom>
          <a:noFill/>
        </p:spPr>
        <p:txBody>
          <a:bodyPr wrap="none" rtlCol="0">
            <a:spAutoFit/>
          </a:bodyPr>
          <a:lstStyle/>
          <a:p>
            <a:r>
              <a:rPr lang="en-US" dirty="0" smtClean="0"/>
              <a:t>Metadata Profiling</a:t>
            </a:r>
            <a:endParaRPr lang="en-US" dirty="0"/>
          </a:p>
        </p:txBody>
      </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22380" y="4862732"/>
            <a:ext cx="410151" cy="410151"/>
          </a:xfrm>
          <a:prstGeom prst="rect">
            <a:avLst/>
          </a:prstGeom>
        </p:spPr>
      </p:pic>
      <p:pic>
        <p:nvPicPr>
          <p:cNvPr id="28" name="Picture 2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178780" y="4869572"/>
            <a:ext cx="530459" cy="530459"/>
          </a:xfrm>
          <a:prstGeom prst="rect">
            <a:avLst/>
          </a:prstGeom>
        </p:spPr>
      </p:pic>
      <p:sp>
        <p:nvSpPr>
          <p:cNvPr id="29" name="TextBox 28"/>
          <p:cNvSpPr txBox="1"/>
          <p:nvPr/>
        </p:nvSpPr>
        <p:spPr>
          <a:xfrm>
            <a:off x="8447410" y="5392231"/>
            <a:ext cx="2121928" cy="861774"/>
          </a:xfrm>
          <a:prstGeom prst="rect">
            <a:avLst/>
          </a:prstGeom>
          <a:noFill/>
        </p:spPr>
        <p:txBody>
          <a:bodyPr wrap="none" rtlCol="0">
            <a:spAutoFit/>
          </a:bodyPr>
          <a:lstStyle/>
          <a:p>
            <a:pPr algn="ctr"/>
            <a:r>
              <a:rPr lang="en-US" dirty="0" smtClean="0"/>
              <a:t>Topical </a:t>
            </a:r>
            <a:r>
              <a:rPr lang="en-US" dirty="0" smtClean="0"/>
              <a:t>Profiling</a:t>
            </a:r>
          </a:p>
          <a:p>
            <a:r>
              <a:rPr lang="en-US" sz="1400" dirty="0"/>
              <a:t>[</a:t>
            </a:r>
            <a:r>
              <a:rPr lang="en-US" sz="1400" dirty="0" err="1"/>
              <a:t>Bohm</a:t>
            </a:r>
            <a:r>
              <a:rPr lang="en-US" sz="1400" dirty="0"/>
              <a:t> 2012, </a:t>
            </a:r>
            <a:r>
              <a:rPr lang="en-US" sz="1400" dirty="0" err="1"/>
              <a:t>Fetahu</a:t>
            </a:r>
            <a:r>
              <a:rPr lang="en-US" sz="1400" dirty="0"/>
              <a:t> 2014]</a:t>
            </a:r>
          </a:p>
          <a:p>
            <a:endParaRPr lang="en-US" dirty="0"/>
          </a:p>
        </p:txBody>
      </p:sp>
      <p:grpSp>
        <p:nvGrpSpPr>
          <p:cNvPr id="30" name="Group 29"/>
          <p:cNvGrpSpPr/>
          <p:nvPr/>
        </p:nvGrpSpPr>
        <p:grpSpPr>
          <a:xfrm>
            <a:off x="4799222" y="4738335"/>
            <a:ext cx="2083140" cy="1193855"/>
            <a:chOff x="4706754" y="1337589"/>
            <a:chExt cx="2083140" cy="1193855"/>
          </a:xfrm>
        </p:grpSpPr>
        <p:cxnSp>
          <p:nvCxnSpPr>
            <p:cNvPr id="31" name="Straight Connector 30"/>
            <p:cNvCxnSpPr/>
            <p:nvPr/>
          </p:nvCxnSpPr>
          <p:spPr>
            <a:xfrm flipV="1">
              <a:off x="4706754" y="2512194"/>
              <a:ext cx="2069498" cy="192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4720396" y="1337589"/>
              <a:ext cx="2069498" cy="1925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1722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Metadata Profiling | Related 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23</a:t>
            </a:fld>
            <a:endParaRPr lang="en-US" dirty="0"/>
          </a:p>
        </p:txBody>
      </p:sp>
      <p:sp>
        <p:nvSpPr>
          <p:cNvPr id="12" name="Rectangle 11"/>
          <p:cNvSpPr/>
          <p:nvPr/>
        </p:nvSpPr>
        <p:spPr>
          <a:xfrm>
            <a:off x="146278" y="939659"/>
            <a:ext cx="11785557" cy="3970318"/>
          </a:xfrm>
          <a:prstGeom prst="rect">
            <a:avLst/>
          </a:prstGeom>
        </p:spPr>
        <p:txBody>
          <a:bodyPr wrap="square">
            <a:spAutoFit/>
          </a:bodyPr>
          <a:lstStyle/>
          <a:p>
            <a:pPr marL="285750" indent="-285750">
              <a:lnSpc>
                <a:spcPct val="150000"/>
              </a:lnSpc>
              <a:buFont typeface="Wingdings" charset="2"/>
              <a:buChar char="§"/>
            </a:pPr>
            <a:r>
              <a:rPr lang="en-US" sz="2400" dirty="0" err="1">
                <a:latin typeface="+mj-lt"/>
              </a:rPr>
              <a:t>Flemming’s</a:t>
            </a:r>
            <a:r>
              <a:rPr lang="en-US" sz="2400" dirty="0">
                <a:latin typeface="+mj-lt"/>
              </a:rPr>
              <a:t> data quality assessment </a:t>
            </a:r>
            <a:r>
              <a:rPr lang="en-US" sz="2400" dirty="0" smtClean="0">
                <a:latin typeface="+mj-lt"/>
              </a:rPr>
              <a:t>tool </a:t>
            </a:r>
            <a:r>
              <a:rPr lang="en-US" sz="2400" dirty="0">
                <a:latin typeface="+mj-lt"/>
              </a:rPr>
              <a:t>p</a:t>
            </a:r>
            <a:r>
              <a:rPr lang="en-US" sz="2400" dirty="0" smtClean="0">
                <a:latin typeface="+mj-lt"/>
              </a:rPr>
              <a:t>rovides </a:t>
            </a:r>
            <a:r>
              <a:rPr lang="en-US" sz="2400" dirty="0">
                <a:latin typeface="+mj-lt"/>
              </a:rPr>
              <a:t>metadata assessment based on manual user </a:t>
            </a:r>
            <a:r>
              <a:rPr lang="en-US" sz="2400" dirty="0" smtClean="0">
                <a:latin typeface="+mj-lt"/>
              </a:rPr>
              <a:t>input [1]</a:t>
            </a:r>
            <a:endParaRPr lang="en-US" sz="2400" dirty="0">
              <a:latin typeface="+mj-lt"/>
            </a:endParaRPr>
          </a:p>
          <a:p>
            <a:pPr marL="285750" indent="-285750">
              <a:lnSpc>
                <a:spcPct val="150000"/>
              </a:lnSpc>
              <a:buFont typeface="Wingdings" charset="2"/>
              <a:buChar char="§"/>
            </a:pPr>
            <a:r>
              <a:rPr lang="en-US" sz="2400" dirty="0">
                <a:latin typeface="+mj-lt"/>
              </a:rPr>
              <a:t>ODI </a:t>
            </a:r>
            <a:r>
              <a:rPr lang="en-US" sz="2400" dirty="0" smtClean="0">
                <a:latin typeface="+mj-lt"/>
              </a:rPr>
              <a:t>certificate </a:t>
            </a:r>
            <a:r>
              <a:rPr lang="en-US" sz="2400" dirty="0">
                <a:latin typeface="+mj-lt"/>
              </a:rPr>
              <a:t>provides descriptions of the published data quality in plain English based on an extensive survey filled by the publisher</a:t>
            </a:r>
          </a:p>
          <a:p>
            <a:pPr marL="285750" indent="-285750">
              <a:lnSpc>
                <a:spcPct val="150000"/>
              </a:lnSpc>
              <a:buFont typeface="Wingdings" charset="2"/>
              <a:buChar char="§"/>
            </a:pPr>
            <a:r>
              <a:rPr lang="en-US" sz="2400" dirty="0">
                <a:latin typeface="+mj-lt"/>
              </a:rPr>
              <a:t>Project Open Data </a:t>
            </a:r>
            <a:r>
              <a:rPr lang="en-US" sz="2400" dirty="0" smtClean="0">
                <a:latin typeface="+mj-lt"/>
              </a:rPr>
              <a:t>Dashboard </a:t>
            </a:r>
            <a:r>
              <a:rPr lang="en-US" sz="2400" dirty="0">
                <a:latin typeface="+mj-lt"/>
              </a:rPr>
              <a:t>tracks and measures how US governments </a:t>
            </a:r>
            <a:r>
              <a:rPr lang="en-US" sz="2400" dirty="0" smtClean="0">
                <a:latin typeface="+mj-lt"/>
              </a:rPr>
              <a:t>implement </a:t>
            </a:r>
            <a:r>
              <a:rPr lang="en-US" sz="2400" dirty="0">
                <a:latin typeface="+mj-lt"/>
              </a:rPr>
              <a:t>Open Data principles</a:t>
            </a:r>
          </a:p>
          <a:p>
            <a:pPr marL="285750" indent="-285750">
              <a:lnSpc>
                <a:spcPct val="150000"/>
              </a:lnSpc>
              <a:buFont typeface="Wingdings" charset="2"/>
              <a:buChar char="§"/>
            </a:pPr>
            <a:r>
              <a:rPr lang="en-US" sz="2400" dirty="0">
                <a:latin typeface="+mj-lt"/>
              </a:rPr>
              <a:t>The </a:t>
            </a:r>
            <a:r>
              <a:rPr lang="en-US" sz="2400" dirty="0" err="1">
                <a:latin typeface="+mj-lt"/>
              </a:rPr>
              <a:t>Datahub</a:t>
            </a:r>
            <a:r>
              <a:rPr lang="en-US" sz="2400" dirty="0">
                <a:latin typeface="+mj-lt"/>
              </a:rPr>
              <a:t> </a:t>
            </a:r>
            <a:r>
              <a:rPr lang="en-US" sz="2400" dirty="0" smtClean="0">
                <a:latin typeface="+mj-lt"/>
              </a:rPr>
              <a:t>Validator </a:t>
            </a:r>
            <a:r>
              <a:rPr lang="en-US" sz="2400" dirty="0">
                <a:latin typeface="+mj-lt"/>
              </a:rPr>
              <a:t>gives an overview of data sources cataloged on T</a:t>
            </a:r>
            <a:r>
              <a:rPr lang="en-US" sz="2400" dirty="0" smtClean="0">
                <a:latin typeface="+mj-lt"/>
              </a:rPr>
              <a:t>he </a:t>
            </a:r>
            <a:r>
              <a:rPr lang="en-US" sz="2400" dirty="0" err="1">
                <a:latin typeface="+mj-lt"/>
              </a:rPr>
              <a:t>D</a:t>
            </a:r>
            <a:r>
              <a:rPr lang="en-US" sz="2400" dirty="0" err="1" smtClean="0">
                <a:latin typeface="+mj-lt"/>
              </a:rPr>
              <a:t>atahub</a:t>
            </a:r>
            <a:endParaRPr lang="en-US" sz="2400" dirty="0">
              <a:latin typeface="+mj-lt"/>
            </a:endParaRPr>
          </a:p>
        </p:txBody>
      </p:sp>
      <p:sp>
        <p:nvSpPr>
          <p:cNvPr id="7" name="TextBox 6"/>
          <p:cNvSpPr txBox="1"/>
          <p:nvPr/>
        </p:nvSpPr>
        <p:spPr>
          <a:xfrm>
            <a:off x="94641" y="5503270"/>
            <a:ext cx="2989344" cy="738664"/>
          </a:xfrm>
          <a:prstGeom prst="rect">
            <a:avLst/>
          </a:prstGeom>
          <a:noFill/>
        </p:spPr>
        <p:txBody>
          <a:bodyPr wrap="none" rtlCol="0">
            <a:spAutoFit/>
          </a:bodyPr>
          <a:lstStyle/>
          <a:p>
            <a:r>
              <a:rPr lang="en-US" sz="1400" dirty="0" smtClean="0">
                <a:solidFill>
                  <a:schemeClr val="tx1">
                    <a:lumMod val="50000"/>
                    <a:lumOff val="50000"/>
                  </a:schemeClr>
                </a:solidFill>
                <a:latin typeface="+mj-lt"/>
              </a:rPr>
              <a:t>*      </a:t>
            </a:r>
            <a:r>
              <a:rPr lang="en-US" sz="1400" dirty="0" smtClean="0">
                <a:solidFill>
                  <a:schemeClr val="tx1">
                    <a:lumMod val="50000"/>
                    <a:lumOff val="50000"/>
                  </a:schemeClr>
                </a:solidFill>
                <a:latin typeface="+mj-lt"/>
                <a:hlinkClick r:id="rId4"/>
              </a:rPr>
              <a:t>https</a:t>
            </a:r>
            <a:r>
              <a:rPr lang="en-US" sz="1400" dirty="0">
                <a:solidFill>
                  <a:schemeClr val="tx1">
                    <a:lumMod val="50000"/>
                    <a:lumOff val="50000"/>
                  </a:schemeClr>
                </a:solidFill>
                <a:latin typeface="+mj-lt"/>
                <a:hlinkClick r:id="rId4"/>
              </a:rPr>
              <a:t>://certificates.theodi.org/en</a:t>
            </a:r>
            <a:r>
              <a:rPr lang="en-US" sz="1400" dirty="0" smtClean="0">
                <a:solidFill>
                  <a:schemeClr val="tx1">
                    <a:lumMod val="50000"/>
                    <a:lumOff val="50000"/>
                  </a:schemeClr>
                </a:solidFill>
                <a:latin typeface="+mj-lt"/>
                <a:hlinkClick r:id="rId4"/>
              </a:rPr>
              <a:t>/</a:t>
            </a:r>
            <a:endParaRPr lang="en-US" sz="1400" dirty="0" smtClean="0">
              <a:solidFill>
                <a:schemeClr val="tx1">
                  <a:lumMod val="50000"/>
                  <a:lumOff val="50000"/>
                </a:schemeClr>
              </a:solidFill>
              <a:latin typeface="+mj-lt"/>
            </a:endParaRPr>
          </a:p>
          <a:p>
            <a:r>
              <a:rPr lang="en-US" sz="1400" dirty="0">
                <a:solidFill>
                  <a:schemeClr val="tx1">
                    <a:lumMod val="50000"/>
                    <a:lumOff val="50000"/>
                  </a:schemeClr>
                </a:solidFill>
                <a:latin typeface="+mj-lt"/>
              </a:rPr>
              <a:t>** </a:t>
            </a:r>
            <a:r>
              <a:rPr lang="en-US" sz="1400" dirty="0" smtClean="0">
                <a:solidFill>
                  <a:schemeClr val="tx1">
                    <a:lumMod val="50000"/>
                    <a:lumOff val="50000"/>
                  </a:schemeClr>
                </a:solidFill>
                <a:latin typeface="+mj-lt"/>
              </a:rPr>
              <a:t>   </a:t>
            </a:r>
            <a:r>
              <a:rPr lang="en-US" sz="1400" dirty="0" smtClean="0">
                <a:solidFill>
                  <a:schemeClr val="tx1">
                    <a:lumMod val="50000"/>
                    <a:lumOff val="50000"/>
                  </a:schemeClr>
                </a:solidFill>
                <a:latin typeface="+mj-lt"/>
                <a:hlinkClick r:id="rId5"/>
              </a:rPr>
              <a:t>https</a:t>
            </a:r>
            <a:r>
              <a:rPr lang="en-US" sz="1400" dirty="0">
                <a:solidFill>
                  <a:schemeClr val="tx1">
                    <a:lumMod val="50000"/>
                    <a:lumOff val="50000"/>
                  </a:schemeClr>
                </a:solidFill>
                <a:latin typeface="+mj-lt"/>
                <a:hlinkClick r:id="rId5"/>
              </a:rPr>
              <a:t>://project-open-data.cio.gov</a:t>
            </a:r>
            <a:r>
              <a:rPr lang="en-US" sz="1400" dirty="0" smtClean="0">
                <a:solidFill>
                  <a:schemeClr val="tx1">
                    <a:lumMod val="50000"/>
                    <a:lumOff val="50000"/>
                  </a:schemeClr>
                </a:solidFill>
                <a:latin typeface="+mj-lt"/>
                <a:hlinkClick r:id="rId5"/>
              </a:rPr>
              <a:t>/</a:t>
            </a:r>
            <a:endParaRPr lang="en-US" sz="1400" dirty="0" smtClean="0">
              <a:solidFill>
                <a:schemeClr val="tx1">
                  <a:lumMod val="50000"/>
                  <a:lumOff val="50000"/>
                </a:schemeClr>
              </a:solidFill>
              <a:latin typeface="+mj-lt"/>
            </a:endParaRPr>
          </a:p>
          <a:p>
            <a:r>
              <a:rPr lang="en-US" sz="1400" dirty="0">
                <a:solidFill>
                  <a:schemeClr val="tx1">
                    <a:lumMod val="50000"/>
                    <a:lumOff val="50000"/>
                  </a:schemeClr>
                </a:solidFill>
                <a:latin typeface="+mj-lt"/>
              </a:rPr>
              <a:t>*** </a:t>
            </a:r>
            <a:r>
              <a:rPr lang="en-US" sz="1400" dirty="0" smtClean="0">
                <a:solidFill>
                  <a:schemeClr val="tx1">
                    <a:lumMod val="50000"/>
                    <a:lumOff val="50000"/>
                  </a:schemeClr>
                </a:solidFill>
                <a:latin typeface="+mj-lt"/>
              </a:rPr>
              <a:t> </a:t>
            </a:r>
            <a:r>
              <a:rPr lang="en-US" sz="1400" dirty="0" smtClean="0">
                <a:solidFill>
                  <a:schemeClr val="tx1">
                    <a:lumMod val="50000"/>
                    <a:lumOff val="50000"/>
                  </a:schemeClr>
                </a:solidFill>
                <a:latin typeface="+mj-lt"/>
                <a:hlinkClick r:id="rId6"/>
              </a:rPr>
              <a:t>http</a:t>
            </a:r>
            <a:r>
              <a:rPr lang="en-US" sz="1400" dirty="0">
                <a:solidFill>
                  <a:schemeClr val="tx1">
                    <a:lumMod val="50000"/>
                    <a:lumOff val="50000"/>
                  </a:schemeClr>
                </a:solidFill>
                <a:latin typeface="+mj-lt"/>
                <a:hlinkClick r:id="rId6"/>
              </a:rPr>
              <a:t>://validator.lod-cloud.net</a:t>
            </a:r>
            <a:r>
              <a:rPr lang="en-US" sz="1400" dirty="0" smtClean="0">
                <a:solidFill>
                  <a:schemeClr val="tx1">
                    <a:lumMod val="50000"/>
                    <a:lumOff val="50000"/>
                  </a:schemeClr>
                </a:solidFill>
                <a:latin typeface="+mj-lt"/>
                <a:hlinkClick r:id="rId6"/>
              </a:rPr>
              <a:t>/</a:t>
            </a:r>
            <a:r>
              <a:rPr lang="en-US" sz="1400" dirty="0" smtClean="0">
                <a:solidFill>
                  <a:schemeClr val="tx1">
                    <a:lumMod val="50000"/>
                    <a:lumOff val="50000"/>
                  </a:schemeClr>
                </a:solidFill>
                <a:latin typeface="+mj-lt"/>
              </a:rPr>
              <a:t>  </a:t>
            </a:r>
            <a:endParaRPr lang="en-US" sz="1400" dirty="0">
              <a:solidFill>
                <a:schemeClr val="tx1">
                  <a:lumMod val="50000"/>
                  <a:lumOff val="50000"/>
                </a:schemeClr>
              </a:solidFill>
              <a:latin typeface="+mj-lt"/>
            </a:endParaRPr>
          </a:p>
        </p:txBody>
      </p:sp>
      <p:sp>
        <p:nvSpPr>
          <p:cNvPr id="13" name="TextBox 12"/>
          <p:cNvSpPr txBox="1"/>
          <p:nvPr/>
        </p:nvSpPr>
        <p:spPr>
          <a:xfrm>
            <a:off x="2147299" y="2126750"/>
            <a:ext cx="274434" cy="307777"/>
          </a:xfrm>
          <a:prstGeom prst="rect">
            <a:avLst/>
          </a:prstGeom>
          <a:noFill/>
        </p:spPr>
        <p:txBody>
          <a:bodyPr wrap="none" rtlCol="0">
            <a:spAutoFit/>
          </a:bodyPr>
          <a:lstStyle/>
          <a:p>
            <a:r>
              <a:rPr lang="en-US" sz="1400" dirty="0" smtClean="0"/>
              <a:t>*</a:t>
            </a:r>
            <a:endParaRPr lang="en-US" sz="1400" dirty="0"/>
          </a:p>
        </p:txBody>
      </p:sp>
      <p:sp>
        <p:nvSpPr>
          <p:cNvPr id="16" name="TextBox 15"/>
          <p:cNvSpPr txBox="1"/>
          <p:nvPr/>
        </p:nvSpPr>
        <p:spPr>
          <a:xfrm>
            <a:off x="4025733" y="3193550"/>
            <a:ext cx="338554" cy="276999"/>
          </a:xfrm>
          <a:prstGeom prst="rect">
            <a:avLst/>
          </a:prstGeom>
          <a:noFill/>
        </p:spPr>
        <p:txBody>
          <a:bodyPr wrap="none" rtlCol="0">
            <a:spAutoFit/>
          </a:bodyPr>
          <a:lstStyle/>
          <a:p>
            <a:r>
              <a:rPr lang="en-US" sz="1200" dirty="0" smtClean="0"/>
              <a:t>**</a:t>
            </a:r>
            <a:endParaRPr lang="en-US" sz="1200" dirty="0"/>
          </a:p>
        </p:txBody>
      </p:sp>
      <p:sp>
        <p:nvSpPr>
          <p:cNvPr id="17" name="TextBox 16"/>
          <p:cNvSpPr txBox="1"/>
          <p:nvPr/>
        </p:nvSpPr>
        <p:spPr>
          <a:xfrm>
            <a:off x="3126901" y="4301460"/>
            <a:ext cx="396262" cy="261610"/>
          </a:xfrm>
          <a:prstGeom prst="rect">
            <a:avLst/>
          </a:prstGeom>
          <a:noFill/>
        </p:spPr>
        <p:txBody>
          <a:bodyPr wrap="none" rtlCol="0">
            <a:spAutoFit/>
          </a:bodyPr>
          <a:lstStyle/>
          <a:p>
            <a:r>
              <a:rPr lang="en-US" sz="1100" dirty="0" smtClean="0"/>
              <a:t>***</a:t>
            </a:r>
            <a:endParaRPr lang="en-US" sz="1100" dirty="0"/>
          </a:p>
        </p:txBody>
      </p:sp>
    </p:spTree>
    <p:extLst>
      <p:ext uri="{BB962C8B-B14F-4D97-AF65-F5344CB8AC3E}">
        <p14:creationId xmlns:p14="http://schemas.microsoft.com/office/powerpoint/2010/main" val="14667204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Roomba | </a:t>
              </a:r>
              <a:r>
                <a:rPr lang="en-US" sz="2400" dirty="0" smtClean="0"/>
                <a:t>An Extensible Pipeline to Generate and Validate Profiles</a:t>
              </a:r>
              <a:endParaRPr lang="en-US" sz="24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24</a:t>
            </a:fld>
            <a:endParaRPr lang="en-US" dirty="0"/>
          </a:p>
        </p:txBody>
      </p:sp>
      <p:pic>
        <p:nvPicPr>
          <p:cNvPr id="13" name="Picture 12" descr="figure-1_architecture.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1636" y="978352"/>
            <a:ext cx="10989241" cy="4766803"/>
          </a:xfrm>
          <a:prstGeom prst="rect">
            <a:avLst/>
          </a:prstGeom>
        </p:spPr>
      </p:pic>
      <p:grpSp>
        <p:nvGrpSpPr>
          <p:cNvPr id="15" name="Group 14"/>
          <p:cNvGrpSpPr/>
          <p:nvPr/>
        </p:nvGrpSpPr>
        <p:grpSpPr>
          <a:xfrm>
            <a:off x="63404" y="5877477"/>
            <a:ext cx="4531348" cy="395705"/>
            <a:chOff x="63404" y="5877477"/>
            <a:chExt cx="4531348" cy="395705"/>
          </a:xfrm>
        </p:grpSpPr>
        <p:sp>
          <p:nvSpPr>
            <p:cNvPr id="16" name="TextBox 15"/>
            <p:cNvSpPr txBox="1"/>
            <p:nvPr/>
          </p:nvSpPr>
          <p:spPr>
            <a:xfrm>
              <a:off x="417005" y="5981929"/>
              <a:ext cx="4177747" cy="261610"/>
            </a:xfrm>
            <a:prstGeom prst="rect">
              <a:avLst/>
            </a:prstGeom>
            <a:noFill/>
          </p:spPr>
          <p:txBody>
            <a:bodyPr wrap="none" rtlCol="0">
              <a:spAutoFit/>
            </a:bodyPr>
            <a:lstStyle/>
            <a:p>
              <a:r>
                <a:rPr lang="en-US" sz="1100" dirty="0">
                  <a:latin typeface="Andale Mono" charset="0"/>
                  <a:ea typeface="Andale Mono" charset="0"/>
                  <a:cs typeface="Andale Mono" charset="0"/>
                  <a:hlinkClick r:id="rId5"/>
                </a:rPr>
                <a:t>https://</a:t>
              </a:r>
              <a:r>
                <a:rPr lang="en-US" sz="1100" dirty="0" err="1" smtClean="0">
                  <a:latin typeface="Andale Mono" charset="0"/>
                  <a:ea typeface="Andale Mono" charset="0"/>
                  <a:cs typeface="Andale Mono" charset="0"/>
                  <a:hlinkClick r:id="rId5"/>
                </a:rPr>
                <a:t>github.com</a:t>
              </a:r>
              <a:r>
                <a:rPr lang="en-US" sz="1100" dirty="0" smtClean="0">
                  <a:latin typeface="Andale Mono" charset="0"/>
                  <a:ea typeface="Andale Mono" charset="0"/>
                  <a:cs typeface="Andale Mono" charset="0"/>
                  <a:hlinkClick r:id="rId5"/>
                </a:rPr>
                <a:t>/</a:t>
              </a:r>
              <a:r>
                <a:rPr lang="en-US" sz="1100" dirty="0" err="1" smtClean="0">
                  <a:latin typeface="Andale Mono" charset="0"/>
                  <a:ea typeface="Andale Mono" charset="0"/>
                  <a:cs typeface="Andale Mono" charset="0"/>
                  <a:hlinkClick r:id="rId5"/>
                </a:rPr>
                <a:t>ahmadassaf</a:t>
              </a:r>
              <a:r>
                <a:rPr lang="en-US" sz="1100" dirty="0" smtClean="0">
                  <a:latin typeface="Andale Mono" charset="0"/>
                  <a:ea typeface="Andale Mono" charset="0"/>
                  <a:cs typeface="Andale Mono" charset="0"/>
                  <a:hlinkClick r:id="rId5"/>
                </a:rPr>
                <a:t>/</a:t>
              </a:r>
              <a:r>
                <a:rPr lang="en-US" sz="1100" dirty="0" err="1" smtClean="0">
                  <a:latin typeface="Andale Mono" charset="0"/>
                  <a:ea typeface="Andale Mono" charset="0"/>
                  <a:cs typeface="Andale Mono" charset="0"/>
                  <a:hlinkClick r:id="rId5"/>
                </a:rPr>
                <a:t>opendata</a:t>
              </a:r>
              <a:r>
                <a:rPr lang="en-US" sz="1100" dirty="0" smtClean="0">
                  <a:latin typeface="Andale Mono" charset="0"/>
                  <a:ea typeface="Andale Mono" charset="0"/>
                  <a:cs typeface="Andale Mono" charset="0"/>
                  <a:hlinkClick r:id="rId5"/>
                </a:rPr>
                <a:t>-checker/</a:t>
              </a:r>
              <a:endParaRPr lang="en-US" sz="1100" dirty="0">
                <a:latin typeface="Andale Mono" charset="0"/>
                <a:ea typeface="Andale Mono" charset="0"/>
                <a:cs typeface="Andale Mono" charset="0"/>
              </a:endParaRPr>
            </a:p>
          </p:txBody>
        </p:sp>
        <p:pic>
          <p:nvPicPr>
            <p:cNvPr id="17" name="Picture 1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404" y="5877477"/>
              <a:ext cx="395705" cy="395705"/>
            </a:xfrm>
            <a:prstGeom prst="rect">
              <a:avLst/>
            </a:prstGeom>
          </p:spPr>
        </p:pic>
      </p:grpSp>
    </p:spTree>
    <p:extLst>
      <p:ext uri="{BB962C8B-B14F-4D97-AF65-F5344CB8AC3E}">
        <p14:creationId xmlns:p14="http://schemas.microsoft.com/office/powerpoint/2010/main" val="5386398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Metadata </a:t>
              </a:r>
              <a:r>
                <a:rPr lang="en-US" sz="3200" b="1" dirty="0" smtClean="0">
                  <a:latin typeface="+mj-lt"/>
                </a:rPr>
                <a:t>Validation – </a:t>
              </a:r>
              <a:r>
                <a:rPr lang="en-US" sz="3200" b="1" smtClean="0">
                  <a:latin typeface="+mj-lt"/>
                </a:rPr>
                <a:t>License Information</a:t>
              </a:r>
              <a:endParaRPr lang="en-US" sz="3200"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7" y="916367"/>
            <a:ext cx="11555601" cy="286232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From our experiments, license information were particularly noisy and not standardized e.g. </a:t>
            </a:r>
            <a:r>
              <a:rPr lang="en-US" sz="2400" dirty="0" err="1" smtClean="0">
                <a:latin typeface="+mj-lt"/>
              </a:rPr>
              <a:t>CCZero</a:t>
            </a:r>
            <a:r>
              <a:rPr lang="en-US" sz="2400" dirty="0" smtClean="0">
                <a:latin typeface="+mj-lt"/>
              </a:rPr>
              <a:t>, CC0</a:t>
            </a:r>
          </a:p>
          <a:p>
            <a:pPr marL="285750" indent="-285750">
              <a:lnSpc>
                <a:spcPct val="150000"/>
              </a:lnSpc>
              <a:buFont typeface="Wingdings" charset="2"/>
              <a:buChar char="§"/>
            </a:pPr>
            <a:r>
              <a:rPr lang="en-US" sz="2400" dirty="0" smtClean="0">
                <a:latin typeface="+mj-lt"/>
              </a:rPr>
              <a:t>We manually created a license mappings file standardizing the license ID, title and </a:t>
            </a:r>
            <a:r>
              <a:rPr lang="en-US" sz="2400" dirty="0" err="1" smtClean="0">
                <a:latin typeface="+mj-lt"/>
              </a:rPr>
              <a:t>url</a:t>
            </a:r>
            <a:r>
              <a:rPr lang="en-US" sz="2400" dirty="0" smtClean="0">
                <a:latin typeface="+mj-lt"/>
              </a:rPr>
              <a:t> from the Open Licenses knowledge base</a:t>
            </a: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25</a:t>
            </a:fld>
            <a:endParaRPr lang="en-US" dirty="0">
              <a:latin typeface="+mj-lt"/>
            </a:endParaRPr>
          </a:p>
        </p:txBody>
      </p:sp>
      <p:grpSp>
        <p:nvGrpSpPr>
          <p:cNvPr id="15" name="Group 14"/>
          <p:cNvGrpSpPr/>
          <p:nvPr/>
        </p:nvGrpSpPr>
        <p:grpSpPr>
          <a:xfrm>
            <a:off x="37568" y="5925045"/>
            <a:ext cx="6001489" cy="395705"/>
            <a:chOff x="6267684" y="5929694"/>
            <a:chExt cx="6001489" cy="395705"/>
          </a:xfrm>
        </p:grpSpPr>
        <p:sp>
          <p:nvSpPr>
            <p:cNvPr id="13" name="TextBox 12"/>
            <p:cNvSpPr txBox="1"/>
            <p:nvPr/>
          </p:nvSpPr>
          <p:spPr>
            <a:xfrm>
              <a:off x="6465537" y="6025868"/>
              <a:ext cx="5803636" cy="261610"/>
            </a:xfrm>
            <a:prstGeom prst="rect">
              <a:avLst/>
            </a:prstGeom>
            <a:noFill/>
          </p:spPr>
          <p:txBody>
            <a:bodyPr wrap="square" rtlCol="0">
              <a:spAutoFit/>
            </a:bodyPr>
            <a:lstStyle/>
            <a:p>
              <a:r>
                <a:rPr lang="en-US" sz="1100" dirty="0" smtClean="0">
                  <a:latin typeface="+mj-lt"/>
                </a:rPr>
                <a:t>      </a:t>
              </a:r>
              <a:r>
                <a:rPr lang="en-US" sz="1100" dirty="0">
                  <a:latin typeface="+mj-lt"/>
                  <a:hlinkClick r:id="rId3"/>
                </a:rPr>
                <a:t>https://</a:t>
              </a:r>
              <a:r>
                <a:rPr lang="en-US" sz="1100" dirty="0" smtClean="0">
                  <a:latin typeface="+mj-lt"/>
                  <a:hlinkClick r:id="rId3"/>
                </a:rPr>
                <a:t>github.com/ahmadassaf/opendata-checker/blob/master/util/licenseMappings.json</a:t>
              </a:r>
              <a:r>
                <a:rPr lang="en-US" sz="1100" dirty="0">
                  <a:latin typeface="+mj-lt"/>
                </a:rPr>
                <a:t> </a:t>
              </a:r>
              <a:endParaRPr lang="en-US" sz="1100" dirty="0" smtClean="0">
                <a:latin typeface="+mj-lt"/>
              </a:endParaRP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67684" y="5929694"/>
              <a:ext cx="395705" cy="395705"/>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33273" y="3424817"/>
            <a:ext cx="8318500" cy="1828800"/>
          </a:xfrm>
          <a:prstGeom prst="rect">
            <a:avLst/>
          </a:prstGeom>
        </p:spPr>
      </p:pic>
    </p:spTree>
    <p:extLst>
      <p:ext uri="{BB962C8B-B14F-4D97-AF65-F5344CB8AC3E}">
        <p14:creationId xmlns:p14="http://schemas.microsoft.com/office/powerpoint/2010/main" val="1666637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261257" y="846031"/>
            <a:ext cx="11555601"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828421" y="0"/>
            <a:ext cx="136357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4FAB73BC-B049-4115-A692-8D63A059BFB8}" type="slidenum">
              <a:rPr lang="en-US" smtClean="0"/>
              <a:pPr/>
              <a:t>26</a:t>
            </a:fld>
            <a:endParaRPr lang="en-US" dirty="0"/>
          </a:p>
        </p:txBody>
      </p:sp>
      <p:pic>
        <p:nvPicPr>
          <p:cNvPr id="3" name="Roomb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6349"/>
            <a:ext cx="12182475" cy="6940299"/>
          </a:xfrm>
          <a:prstGeom prst="rect">
            <a:avLst/>
          </a:prstGeom>
        </p:spPr>
      </p:pic>
    </p:spTree>
    <p:extLst>
      <p:ext uri="{BB962C8B-B14F-4D97-AF65-F5344CB8AC3E}">
        <p14:creationId xmlns:p14="http://schemas.microsoft.com/office/powerpoint/2010/main" val="67050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8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LOD Cloud State | Metadata Errors for Information Groups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27</a:t>
            </a:fld>
            <a:endParaRPr lang="en-US" dirty="0">
              <a:latin typeface="+mj-lt"/>
            </a:endParaRPr>
          </a:p>
        </p:txBody>
      </p:sp>
      <p:sp>
        <p:nvSpPr>
          <p:cNvPr id="17" name="TextBox 16"/>
          <p:cNvSpPr txBox="1"/>
          <p:nvPr/>
        </p:nvSpPr>
        <p:spPr>
          <a:xfrm>
            <a:off x="261257" y="1055793"/>
            <a:ext cx="4922666" cy="4524315"/>
          </a:xfrm>
          <a:prstGeom prst="rect">
            <a:avLst/>
          </a:prstGeom>
          <a:noFill/>
        </p:spPr>
        <p:txBody>
          <a:bodyPr wrap="square" rtlCol="0">
            <a:spAutoFit/>
          </a:bodyPr>
          <a:lstStyle/>
          <a:p>
            <a:pPr marL="342900" indent="-342900">
              <a:lnSpc>
                <a:spcPct val="150000"/>
              </a:lnSpc>
              <a:buFont typeface="Wingdings" charset="2"/>
              <a:buChar char="§"/>
            </a:pPr>
            <a:r>
              <a:rPr lang="en-US" sz="2400" dirty="0" smtClean="0">
                <a:latin typeface="+mj-lt"/>
              </a:rPr>
              <a:t>41% of ownership information is missing or undefined</a:t>
            </a:r>
          </a:p>
          <a:p>
            <a:pPr marL="342900" indent="-342900">
              <a:lnSpc>
                <a:spcPct val="150000"/>
              </a:lnSpc>
              <a:buFont typeface="Wingdings" charset="2"/>
              <a:buChar char="§"/>
            </a:pPr>
            <a:r>
              <a:rPr lang="en-US" sz="2400" dirty="0" smtClean="0">
                <a:latin typeface="+mj-lt"/>
              </a:rPr>
              <a:t>Resources have the poorest metadata health across information groups</a:t>
            </a:r>
          </a:p>
          <a:p>
            <a:pPr marL="800100" lvl="1" indent="-342900">
              <a:lnSpc>
                <a:spcPct val="150000"/>
              </a:lnSpc>
              <a:buFont typeface="Wingdings" charset="2"/>
              <a:buChar char="§"/>
            </a:pPr>
            <a:r>
              <a:rPr lang="en-US" sz="2400" dirty="0" smtClean="0">
                <a:latin typeface="+mj-lt"/>
              </a:rPr>
              <a:t>64% general metadata</a:t>
            </a:r>
          </a:p>
          <a:p>
            <a:pPr marL="800100" lvl="1" indent="-342900">
              <a:lnSpc>
                <a:spcPct val="150000"/>
              </a:lnSpc>
              <a:buFont typeface="Wingdings" charset="2"/>
              <a:buChar char="§"/>
            </a:pPr>
            <a:r>
              <a:rPr lang="en-US" sz="2400" dirty="0" smtClean="0">
                <a:latin typeface="+mj-lt"/>
              </a:rPr>
              <a:t>100% access metadata</a:t>
            </a:r>
          </a:p>
          <a:p>
            <a:pPr marL="800100" lvl="1" indent="-342900">
              <a:lnSpc>
                <a:spcPct val="150000"/>
              </a:lnSpc>
              <a:buFont typeface="Wingdings" charset="2"/>
              <a:buChar char="§"/>
            </a:pPr>
            <a:r>
              <a:rPr lang="en-US" sz="2400" dirty="0" smtClean="0">
                <a:latin typeface="+mj-lt"/>
              </a:rPr>
              <a:t>80% provenance metadata</a:t>
            </a:r>
          </a:p>
        </p:txBody>
      </p:sp>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231649" y="2544792"/>
            <a:ext cx="6856834" cy="3738779"/>
          </a:xfrm>
          <a:prstGeom prst="rect">
            <a:avLst/>
          </a:prstGeom>
        </p:spPr>
      </p:pic>
    </p:spTree>
    <p:extLst>
      <p:ext uri="{BB962C8B-B14F-4D97-AF65-F5344CB8AC3E}">
        <p14:creationId xmlns:p14="http://schemas.microsoft.com/office/powerpoint/2010/main" val="5854158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LOD Cloud State | Top </a:t>
              </a:r>
              <a:r>
                <a:rPr lang="en-US" sz="3200" b="1" dirty="0" smtClean="0">
                  <a:latin typeface="+mj-lt"/>
                </a:rPr>
                <a:t>Metadata Errors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28</a:t>
            </a:fld>
            <a:endParaRPr lang="en-US" dirty="0">
              <a:latin typeface="+mj-lt"/>
            </a:endParaRPr>
          </a:p>
        </p:txBody>
      </p:sp>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95620" y="981342"/>
            <a:ext cx="6426200" cy="5080000"/>
          </a:xfrm>
          <a:prstGeom prst="rect">
            <a:avLst/>
          </a:prstGeom>
        </p:spPr>
      </p:pic>
      <p:sp>
        <p:nvSpPr>
          <p:cNvPr id="12" name="TextBox 11"/>
          <p:cNvSpPr txBox="1"/>
          <p:nvPr/>
        </p:nvSpPr>
        <p:spPr>
          <a:xfrm>
            <a:off x="261257" y="1248959"/>
            <a:ext cx="4922666" cy="2862322"/>
          </a:xfrm>
          <a:prstGeom prst="rect">
            <a:avLst/>
          </a:prstGeom>
          <a:noFill/>
        </p:spPr>
        <p:txBody>
          <a:bodyPr wrap="square" rtlCol="0">
            <a:spAutoFit/>
          </a:bodyPr>
          <a:lstStyle/>
          <a:p>
            <a:pPr marL="342900" indent="-342900">
              <a:lnSpc>
                <a:spcPct val="150000"/>
              </a:lnSpc>
              <a:buFont typeface="Wingdings" charset="2"/>
              <a:buChar char="§"/>
            </a:pPr>
            <a:r>
              <a:rPr lang="en-US" sz="2400" dirty="0" smtClean="0">
                <a:latin typeface="+mj-lt"/>
              </a:rPr>
              <a:t>19% of these errors are fixed automatically</a:t>
            </a:r>
          </a:p>
          <a:p>
            <a:pPr marL="342900" indent="-342900">
              <a:lnSpc>
                <a:spcPct val="150000"/>
              </a:lnSpc>
              <a:buFont typeface="Wingdings" charset="2"/>
              <a:buChar char="§"/>
            </a:pPr>
            <a:r>
              <a:rPr lang="en-US" sz="2400" dirty="0" smtClean="0">
                <a:latin typeface="+mj-lt"/>
              </a:rPr>
              <a:t>33.33% can be fixed automatically by tools plugged into the data publishing workflow</a:t>
            </a:r>
          </a:p>
        </p:txBody>
      </p:sp>
      <p:grpSp>
        <p:nvGrpSpPr>
          <p:cNvPr id="19" name="Group 18"/>
          <p:cNvGrpSpPr/>
          <p:nvPr/>
        </p:nvGrpSpPr>
        <p:grpSpPr>
          <a:xfrm>
            <a:off x="6670620" y="2608316"/>
            <a:ext cx="5146236" cy="2128576"/>
            <a:chOff x="6670620" y="2608316"/>
            <a:chExt cx="5146236" cy="2128576"/>
          </a:xfrm>
        </p:grpSpPr>
        <p:sp>
          <p:nvSpPr>
            <p:cNvPr id="17" name="Rectangle 16"/>
            <p:cNvSpPr/>
            <p:nvPr/>
          </p:nvSpPr>
          <p:spPr>
            <a:xfrm>
              <a:off x="6670621" y="2608316"/>
              <a:ext cx="5146235" cy="367745"/>
            </a:xfrm>
            <a:prstGeom prst="rect">
              <a:avLst/>
            </a:prstGeom>
            <a:solidFill>
              <a:schemeClr val="accent5">
                <a:lumMod val="60000"/>
                <a:lumOff val="40000"/>
                <a:alpha val="3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Rectangle 17"/>
            <p:cNvSpPr/>
            <p:nvPr/>
          </p:nvSpPr>
          <p:spPr>
            <a:xfrm>
              <a:off x="6670620" y="3670169"/>
              <a:ext cx="5146235" cy="1066723"/>
            </a:xfrm>
            <a:prstGeom prst="rect">
              <a:avLst/>
            </a:prstGeom>
            <a:solidFill>
              <a:schemeClr val="accent5">
                <a:lumMod val="60000"/>
                <a:lumOff val="40000"/>
                <a:alpha val="3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21" name="Group 20"/>
          <p:cNvGrpSpPr/>
          <p:nvPr/>
        </p:nvGrpSpPr>
        <p:grpSpPr>
          <a:xfrm>
            <a:off x="6670619" y="1978702"/>
            <a:ext cx="5146239" cy="1689938"/>
            <a:chOff x="6670619" y="1978702"/>
            <a:chExt cx="5146239" cy="1689938"/>
          </a:xfrm>
        </p:grpSpPr>
        <p:grpSp>
          <p:nvGrpSpPr>
            <p:cNvPr id="16" name="Group 15"/>
            <p:cNvGrpSpPr/>
            <p:nvPr/>
          </p:nvGrpSpPr>
          <p:grpSpPr>
            <a:xfrm>
              <a:off x="6670622" y="1978702"/>
              <a:ext cx="5146236" cy="1689938"/>
              <a:chOff x="6670622" y="1978702"/>
              <a:chExt cx="5146236" cy="1689938"/>
            </a:xfrm>
          </p:grpSpPr>
          <p:sp>
            <p:nvSpPr>
              <p:cNvPr id="13" name="Rectangle 12"/>
              <p:cNvSpPr/>
              <p:nvPr/>
            </p:nvSpPr>
            <p:spPr>
              <a:xfrm>
                <a:off x="6670623" y="1978702"/>
                <a:ext cx="5146235" cy="174075"/>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 name="Rectangle 13"/>
              <p:cNvSpPr/>
              <p:nvPr/>
            </p:nvSpPr>
            <p:spPr>
              <a:xfrm>
                <a:off x="6670623" y="2976062"/>
                <a:ext cx="5146235" cy="291794"/>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Rectangle 14"/>
              <p:cNvSpPr/>
              <p:nvPr/>
            </p:nvSpPr>
            <p:spPr>
              <a:xfrm>
                <a:off x="6670622" y="3414781"/>
                <a:ext cx="5146235" cy="253859"/>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20" name="Rectangle 19"/>
            <p:cNvSpPr/>
            <p:nvPr/>
          </p:nvSpPr>
          <p:spPr>
            <a:xfrm>
              <a:off x="6670619" y="2394973"/>
              <a:ext cx="5146235" cy="174075"/>
            </a:xfrm>
            <a:prstGeom prst="rect">
              <a:avLst/>
            </a:prstGeom>
            <a:solidFill>
              <a:srgbClr val="1CADE4">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Tree>
    <p:extLst>
      <p:ext uri="{BB962C8B-B14F-4D97-AF65-F5344CB8AC3E}">
        <p14:creationId xmlns:p14="http://schemas.microsoft.com/office/powerpoint/2010/main" val="186976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29</a:t>
            </a:fld>
            <a:endParaRPr lang="en-US" dirty="0"/>
          </a:p>
        </p:txBody>
      </p:sp>
      <p:sp>
        <p:nvSpPr>
          <p:cNvPr id="12" name="TextBox 11"/>
          <p:cNvSpPr txBox="1"/>
          <p:nvPr/>
        </p:nvSpPr>
        <p:spPr>
          <a:xfrm>
            <a:off x="212520" y="1268083"/>
            <a:ext cx="11049449" cy="3046988"/>
          </a:xfrm>
          <a:prstGeom prst="rect">
            <a:avLst/>
          </a:prstGeom>
          <a:noFill/>
        </p:spPr>
        <p:txBody>
          <a:bodyPr wrap="square" rtlCol="0">
            <a:spAutoFit/>
          </a:bodyPr>
          <a:lstStyle/>
          <a:p>
            <a:pPr marL="342900" indent="-342900">
              <a:buFont typeface="Arial" charset="0"/>
              <a:buChar char="•"/>
            </a:pPr>
            <a:r>
              <a:rPr lang="en-US" sz="2400" b="1" dirty="0" smtClean="0">
                <a:latin typeface="+mj-lt"/>
              </a:rPr>
              <a:t>Paul</a:t>
            </a:r>
            <a:r>
              <a:rPr lang="en-US" sz="2400" dirty="0">
                <a:latin typeface="+mj-lt"/>
              </a:rPr>
              <a:t> can use Roomba to automatically fix datasets metadata issues, and notify the datasets owners of the other issues to be manually </a:t>
            </a:r>
            <a:r>
              <a:rPr lang="en-US" sz="2400" dirty="0" smtClean="0">
                <a:latin typeface="+mj-lt"/>
              </a:rPr>
              <a:t>fixed</a:t>
            </a:r>
          </a:p>
          <a:p>
            <a:pPr marL="342900" indent="-342900">
              <a:buFont typeface="Arial" charset="0"/>
              <a:buChar char="•"/>
            </a:pPr>
            <a:endParaRPr lang="en-US" sz="2400" dirty="0" smtClean="0">
              <a:latin typeface="+mj-lt"/>
            </a:endParaRPr>
          </a:p>
          <a:p>
            <a:pPr marL="342900" indent="-342900">
              <a:buFont typeface="Arial" charset="0"/>
              <a:buChar char="•"/>
            </a:pPr>
            <a:r>
              <a:rPr lang="en-US" sz="2400" b="1" dirty="0" smtClean="0">
                <a:latin typeface="+mj-lt"/>
              </a:rPr>
              <a:t>Paul</a:t>
            </a:r>
            <a:r>
              <a:rPr lang="en-US" sz="2400" dirty="0">
                <a:latin typeface="+mj-lt"/>
              </a:rPr>
              <a:t> will be able now to identify spam </a:t>
            </a:r>
            <a:r>
              <a:rPr lang="en-US" sz="2400" dirty="0" smtClean="0">
                <a:latin typeface="+mj-lt"/>
              </a:rPr>
              <a:t>datasets</a:t>
            </a:r>
            <a:r>
              <a:rPr lang="en-US" sz="2400" dirty="0">
                <a:latin typeface="+mj-lt"/>
              </a:rPr>
              <a:t>. In addition to that, data available in his portal will now have rich semantic information attached to </a:t>
            </a:r>
            <a:r>
              <a:rPr lang="en-US" sz="2400" dirty="0" smtClean="0">
                <a:latin typeface="+mj-lt"/>
              </a:rPr>
              <a:t>it</a:t>
            </a:r>
          </a:p>
          <a:p>
            <a:pPr marL="342900" indent="-342900">
              <a:buFont typeface="Arial" charset="0"/>
              <a:buChar char="•"/>
            </a:pPr>
            <a:endParaRPr lang="en-US" sz="2400" b="1" dirty="0">
              <a:latin typeface="+mj-lt"/>
            </a:endParaRPr>
          </a:p>
          <a:p>
            <a:pPr marL="342900" indent="-342900">
              <a:buFont typeface="Arial" charset="0"/>
              <a:buChar char="•"/>
            </a:pPr>
            <a:r>
              <a:rPr lang="en-US" sz="2400" b="1" dirty="0" smtClean="0">
                <a:latin typeface="+mj-lt"/>
              </a:rPr>
              <a:t>Dan </a:t>
            </a:r>
            <a:r>
              <a:rPr lang="en-US" sz="2400" dirty="0" smtClean="0">
                <a:latin typeface="+mj-lt"/>
              </a:rPr>
              <a:t>will </a:t>
            </a:r>
            <a:r>
              <a:rPr lang="en-US" sz="2400" dirty="0">
                <a:latin typeface="+mj-lt"/>
              </a:rPr>
              <a:t>be able to have direct access to rich and high-quality dataset descriptions generated by </a:t>
            </a:r>
            <a:r>
              <a:rPr lang="en-US" sz="2400" dirty="0" smtClean="0">
                <a:latin typeface="+mj-lt"/>
              </a:rPr>
              <a:t>Roomba</a:t>
            </a:r>
            <a:endParaRPr lang="en-US" sz="1600" dirty="0">
              <a:solidFill>
                <a:schemeClr val="tx1">
                  <a:lumMod val="50000"/>
                  <a:lumOff val="50000"/>
                </a:schemeClr>
              </a:solidFill>
              <a:latin typeface="+mj-lt"/>
            </a:endParaRPr>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89569" y="3935645"/>
            <a:ext cx="304760" cy="304760"/>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8" name="Picture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24065" y="2789959"/>
            <a:ext cx="347690" cy="34769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84141" y="1718149"/>
            <a:ext cx="325976" cy="32597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783559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Introduction | What is Business Intelligence ?</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a:t>
            </a:fld>
            <a:endParaRPr lang="en-US" dirty="0">
              <a:latin typeface="+mj-lt"/>
            </a:endParaRPr>
          </a:p>
        </p:txBody>
      </p:sp>
      <p:grpSp>
        <p:nvGrpSpPr>
          <p:cNvPr id="30" name="Group 29"/>
          <p:cNvGrpSpPr/>
          <p:nvPr/>
        </p:nvGrpSpPr>
        <p:grpSpPr>
          <a:xfrm>
            <a:off x="1000849" y="940695"/>
            <a:ext cx="8964249" cy="5098885"/>
            <a:chOff x="2128443" y="968728"/>
            <a:chExt cx="7821227" cy="4130157"/>
          </a:xfrm>
        </p:grpSpPr>
        <p:grpSp>
          <p:nvGrpSpPr>
            <p:cNvPr id="28" name="Group 27"/>
            <p:cNvGrpSpPr/>
            <p:nvPr/>
          </p:nvGrpSpPr>
          <p:grpSpPr>
            <a:xfrm>
              <a:off x="2128443" y="968728"/>
              <a:ext cx="7821227" cy="4130157"/>
              <a:chOff x="2128443" y="968728"/>
              <a:chExt cx="7821227" cy="4130157"/>
            </a:xfrm>
          </p:grpSpPr>
          <p:grpSp>
            <p:nvGrpSpPr>
              <p:cNvPr id="27" name="Group 26"/>
              <p:cNvGrpSpPr/>
              <p:nvPr/>
            </p:nvGrpSpPr>
            <p:grpSpPr>
              <a:xfrm>
                <a:off x="2128443" y="968728"/>
                <a:ext cx="7821227" cy="4130157"/>
                <a:chOff x="2128443" y="968728"/>
                <a:chExt cx="7821227" cy="4130157"/>
              </a:xfrm>
            </p:grpSpPr>
            <p:grpSp>
              <p:nvGrpSpPr>
                <p:cNvPr id="26" name="Group 25"/>
                <p:cNvGrpSpPr/>
                <p:nvPr/>
              </p:nvGrpSpPr>
              <p:grpSpPr>
                <a:xfrm>
                  <a:off x="2128443" y="968728"/>
                  <a:ext cx="7821227" cy="3911103"/>
                  <a:chOff x="2128443" y="968728"/>
                  <a:chExt cx="7821227" cy="3911103"/>
                </a:xfrm>
              </p:grpSpPr>
              <p:grpSp>
                <p:nvGrpSpPr>
                  <p:cNvPr id="24" name="Group 23"/>
                  <p:cNvGrpSpPr/>
                  <p:nvPr/>
                </p:nvGrpSpPr>
                <p:grpSpPr>
                  <a:xfrm>
                    <a:off x="2128443" y="968728"/>
                    <a:ext cx="7821227" cy="3788407"/>
                    <a:chOff x="2128443" y="968728"/>
                    <a:chExt cx="7821227" cy="3788407"/>
                  </a:xfrm>
                </p:grpSpPr>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28443" y="968728"/>
                      <a:ext cx="7821227" cy="3788407"/>
                    </a:xfrm>
                    <a:prstGeom prst="rect">
                      <a:avLst/>
                    </a:prstGeom>
                  </p:spPr>
                </p:pic>
                <p:sp>
                  <p:nvSpPr>
                    <p:cNvPr id="15" name="Rectangle 14"/>
                    <p:cNvSpPr/>
                    <p:nvPr/>
                  </p:nvSpPr>
                  <p:spPr>
                    <a:xfrm>
                      <a:off x="4074850" y="3284738"/>
                      <a:ext cx="3275861" cy="13760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p:cNvSpPr/>
                  <p:nvPr/>
                </p:nvSpPr>
                <p:spPr>
                  <a:xfrm>
                    <a:off x="3481526" y="3503792"/>
                    <a:ext cx="3275861" cy="13760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p:cNvSpPr/>
                <p:nvPr/>
              </p:nvSpPr>
              <p:spPr>
                <a:xfrm>
                  <a:off x="3161930" y="3722846"/>
                  <a:ext cx="3275861" cy="13760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p:cNvSpPr/>
              <p:nvPr/>
            </p:nvSpPr>
            <p:spPr>
              <a:xfrm>
                <a:off x="4582666" y="2672179"/>
                <a:ext cx="1460068" cy="15667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p:cNvSpPr/>
            <p:nvPr/>
          </p:nvSpPr>
          <p:spPr>
            <a:xfrm>
              <a:off x="5832629" y="2507778"/>
              <a:ext cx="270965" cy="5742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p:cNvSpPr/>
          <p:nvPr/>
        </p:nvSpPr>
        <p:spPr>
          <a:xfrm>
            <a:off x="4077352" y="2141226"/>
            <a:ext cx="965636" cy="9024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05641" y="2080941"/>
            <a:ext cx="988829" cy="1070499"/>
          </a:xfrm>
          <a:prstGeom prst="rect">
            <a:avLst/>
          </a:prstGeom>
        </p:spPr>
      </p:pic>
      <p:grpSp>
        <p:nvGrpSpPr>
          <p:cNvPr id="20" name="Group 19"/>
          <p:cNvGrpSpPr/>
          <p:nvPr/>
        </p:nvGrpSpPr>
        <p:grpSpPr>
          <a:xfrm>
            <a:off x="427205" y="3921065"/>
            <a:ext cx="8942959" cy="2316734"/>
            <a:chOff x="427205" y="3722846"/>
            <a:chExt cx="8942959" cy="2316734"/>
          </a:xfrm>
        </p:grpSpPr>
        <p:pic>
          <p:nvPicPr>
            <p:cNvPr id="42" name="Picture 4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22956" y="4382871"/>
              <a:ext cx="1920037" cy="1551947"/>
            </a:xfrm>
            <a:prstGeom prst="rect">
              <a:avLst/>
            </a:prstGeom>
          </p:spPr>
        </p:pic>
        <p:grpSp>
          <p:nvGrpSpPr>
            <p:cNvPr id="69" name="Group 68"/>
            <p:cNvGrpSpPr/>
            <p:nvPr/>
          </p:nvGrpSpPr>
          <p:grpSpPr>
            <a:xfrm>
              <a:off x="427205" y="3722846"/>
              <a:ext cx="8942959" cy="2103467"/>
              <a:chOff x="427205" y="3722846"/>
              <a:chExt cx="8942959" cy="2103467"/>
            </a:xfrm>
          </p:grpSpPr>
          <p:grpSp>
            <p:nvGrpSpPr>
              <p:cNvPr id="67" name="Group 66"/>
              <p:cNvGrpSpPr/>
              <p:nvPr/>
            </p:nvGrpSpPr>
            <p:grpSpPr>
              <a:xfrm>
                <a:off x="427205" y="3722846"/>
                <a:ext cx="8942959" cy="2103467"/>
                <a:chOff x="427205" y="3722846"/>
                <a:chExt cx="8942959" cy="2103467"/>
              </a:xfrm>
            </p:grpSpPr>
            <p:grpSp>
              <p:nvGrpSpPr>
                <p:cNvPr id="53" name="Group 52"/>
                <p:cNvGrpSpPr/>
                <p:nvPr/>
              </p:nvGrpSpPr>
              <p:grpSpPr>
                <a:xfrm>
                  <a:off x="427205" y="3722846"/>
                  <a:ext cx="8938737" cy="444077"/>
                  <a:chOff x="427205" y="3722846"/>
                  <a:chExt cx="5405425" cy="468965"/>
                </a:xfrm>
              </p:grpSpPr>
              <p:cxnSp>
                <p:nvCxnSpPr>
                  <p:cNvPr id="41" name="Straight Connector 40"/>
                  <p:cNvCxnSpPr/>
                  <p:nvPr/>
                </p:nvCxnSpPr>
                <p:spPr>
                  <a:xfrm>
                    <a:off x="1901156" y="3722846"/>
                    <a:ext cx="0" cy="4689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427205" y="4191811"/>
                    <a:ext cx="5405425"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59" name="Picture 5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75413" y="3722846"/>
                  <a:ext cx="1694751" cy="317766"/>
                </a:xfrm>
                <a:prstGeom prst="rect">
                  <a:avLst/>
                </a:prstGeom>
              </p:spPr>
            </p:pic>
            <p:grpSp>
              <p:nvGrpSpPr>
                <p:cNvPr id="66" name="Group 65"/>
                <p:cNvGrpSpPr/>
                <p:nvPr/>
              </p:nvGrpSpPr>
              <p:grpSpPr>
                <a:xfrm>
                  <a:off x="5899118" y="4216064"/>
                  <a:ext cx="2312742" cy="1610249"/>
                  <a:chOff x="5899118" y="4216064"/>
                  <a:chExt cx="2312742" cy="1610249"/>
                </a:xfrm>
              </p:grpSpPr>
              <p:sp>
                <p:nvSpPr>
                  <p:cNvPr id="64" name="Rectangle 63"/>
                  <p:cNvSpPr/>
                  <p:nvPr/>
                </p:nvSpPr>
                <p:spPr>
                  <a:xfrm>
                    <a:off x="7785534" y="4231106"/>
                    <a:ext cx="426326" cy="15952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5400000">
                    <a:off x="6782031" y="3333151"/>
                    <a:ext cx="115387" cy="1881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8" name="Picture 5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851781" y="4184068"/>
                  <a:ext cx="1804210" cy="1544938"/>
                </a:xfrm>
                <a:prstGeom prst="rect">
                  <a:avLst/>
                </a:prstGeom>
              </p:spPr>
            </p:pic>
          </p:grpSp>
          <p:sp>
            <p:nvSpPr>
              <p:cNvPr id="68" name="Rectangle 67"/>
              <p:cNvSpPr/>
              <p:nvPr/>
            </p:nvSpPr>
            <p:spPr>
              <a:xfrm>
                <a:off x="1306010" y="4393721"/>
                <a:ext cx="426326" cy="3366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27205" y="4410865"/>
              <a:ext cx="2463431" cy="1628715"/>
            </a:xfrm>
            <a:prstGeom prst="rect">
              <a:avLst/>
            </a:prstGeom>
          </p:spPr>
        </p:pic>
      </p:grpSp>
    </p:spTree>
    <p:extLst>
      <p:ext uri="{BB962C8B-B14F-4D97-AF65-F5344CB8AC3E}">
        <p14:creationId xmlns:p14="http://schemas.microsoft.com/office/powerpoint/2010/main" val="48028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Proposed Framework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30</a:t>
            </a:fld>
            <a:endParaRPr lang="en-US" dirty="0"/>
          </a:p>
        </p:txBody>
      </p:sp>
      <p:grpSp>
        <p:nvGrpSpPr>
          <p:cNvPr id="40" name="Group 39"/>
          <p:cNvGrpSpPr/>
          <p:nvPr/>
        </p:nvGrpSpPr>
        <p:grpSpPr>
          <a:xfrm>
            <a:off x="4025010" y="973008"/>
            <a:ext cx="8204794" cy="3414235"/>
            <a:chOff x="2075609" y="934947"/>
            <a:chExt cx="8204794" cy="3414235"/>
          </a:xfrm>
        </p:grpSpPr>
        <p:grpSp>
          <p:nvGrpSpPr>
            <p:cNvPr id="37" name="Group 36"/>
            <p:cNvGrpSpPr/>
            <p:nvPr/>
          </p:nvGrpSpPr>
          <p:grpSpPr>
            <a:xfrm>
              <a:off x="2119999" y="934947"/>
              <a:ext cx="6024259" cy="2939622"/>
              <a:chOff x="4465654" y="914399"/>
              <a:chExt cx="6345043" cy="3339879"/>
            </a:xfrm>
          </p:grpSpPr>
          <p:grpSp>
            <p:nvGrpSpPr>
              <p:cNvPr id="35" name="Group 34"/>
              <p:cNvGrpSpPr/>
              <p:nvPr/>
            </p:nvGrpSpPr>
            <p:grpSpPr>
              <a:xfrm>
                <a:off x="4465654" y="914399"/>
                <a:ext cx="6345043" cy="3339879"/>
                <a:chOff x="4465654" y="914399"/>
                <a:chExt cx="6345043" cy="3339879"/>
              </a:xfrm>
            </p:grpSpPr>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5654" y="944060"/>
                  <a:ext cx="6332591" cy="3310218"/>
                </a:xfrm>
                <a:prstGeom prst="rect">
                  <a:avLst/>
                </a:prstGeom>
              </p:spPr>
            </p:pic>
            <p:sp>
              <p:nvSpPr>
                <p:cNvPr id="34" name="Rectangle 33"/>
                <p:cNvSpPr/>
                <p:nvPr/>
              </p:nvSpPr>
              <p:spPr>
                <a:xfrm>
                  <a:off x="4478106" y="914399"/>
                  <a:ext cx="6332591" cy="331021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p:cNvSpPr/>
              <p:nvPr/>
            </p:nvSpPr>
            <p:spPr>
              <a:xfrm>
                <a:off x="6606283" y="2794571"/>
                <a:ext cx="934948" cy="1151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75609" y="3915958"/>
              <a:ext cx="8204794" cy="433224"/>
            </a:xfrm>
            <a:prstGeom prst="rect">
              <a:avLst/>
            </a:prstGeom>
          </p:spPr>
        </p:pic>
      </p:grpSp>
      <p:grpSp>
        <p:nvGrpSpPr>
          <p:cNvPr id="48" name="Group 47"/>
          <p:cNvGrpSpPr/>
          <p:nvPr/>
        </p:nvGrpSpPr>
        <p:grpSpPr>
          <a:xfrm>
            <a:off x="351061" y="1134976"/>
            <a:ext cx="3563523" cy="1200329"/>
            <a:chOff x="1870270" y="1094255"/>
            <a:chExt cx="3563523" cy="1200329"/>
          </a:xfrm>
        </p:grpSpPr>
        <p:sp>
          <p:nvSpPr>
            <p:cNvPr id="49" name="Rectangle 48"/>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2118398" y="1094255"/>
              <a:ext cx="3315395" cy="1200329"/>
            </a:xfrm>
            <a:prstGeom prst="rect">
              <a:avLst/>
            </a:prstGeom>
            <a:noFill/>
          </p:spPr>
          <p:txBody>
            <a:bodyPr wrap="none" rtlCol="0">
              <a:spAutoFit/>
            </a:bodyPr>
            <a:lstStyle/>
            <a:p>
              <a:r>
                <a:rPr lang="en-US" b="1" dirty="0">
                  <a:latin typeface="+mj-lt"/>
                </a:rPr>
                <a:t>Dataset Maintenance &amp; </a:t>
              </a:r>
              <a:r>
                <a:rPr lang="en-US" b="1" dirty="0" smtClean="0">
                  <a:latin typeface="+mj-lt"/>
                </a:rPr>
                <a:t>Discovery</a:t>
              </a:r>
            </a:p>
            <a:p>
              <a:pPr marL="285750" indent="-285750">
                <a:buFont typeface="Wingdings" charset="2"/>
                <a:buChar char="§"/>
              </a:pPr>
              <a:r>
                <a:rPr lang="en-US" b="1" dirty="0" smtClean="0">
                  <a:latin typeface="+mj-lt"/>
                </a:rPr>
                <a:t>HDL</a:t>
              </a:r>
            </a:p>
            <a:p>
              <a:pPr marL="285750" indent="-285750">
                <a:buFont typeface="Wingdings" charset="2"/>
                <a:buChar char="§"/>
              </a:pPr>
              <a:r>
                <a:rPr lang="en-US" b="1" dirty="0" smtClean="0">
                  <a:latin typeface="+mj-lt"/>
                </a:rPr>
                <a:t>Roomba</a:t>
              </a:r>
              <a:endParaRPr lang="en-US" b="1" dirty="0">
                <a:latin typeface="+mj-lt"/>
              </a:endParaRPr>
            </a:p>
            <a:p>
              <a:endParaRPr lang="en-US" b="1" dirty="0">
                <a:latin typeface="+mj-lt"/>
              </a:endParaRPr>
            </a:p>
          </p:txBody>
        </p:sp>
      </p:grpSp>
      <p:sp>
        <p:nvSpPr>
          <p:cNvPr id="57" name="Rectangle 56"/>
          <p:cNvSpPr/>
          <p:nvPr/>
        </p:nvSpPr>
        <p:spPr>
          <a:xfrm>
            <a:off x="4049253" y="3953862"/>
            <a:ext cx="8051015" cy="39336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45419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507831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a:latin typeface="+mj-lt"/>
              </a:rPr>
              <a:t>Data quality assessment is the process of evaluating if a piece of data meets the consumers need in a specific use </a:t>
            </a:r>
            <a:r>
              <a:rPr lang="en-US" sz="2400" dirty="0" smtClean="0">
                <a:latin typeface="+mj-lt"/>
              </a:rPr>
              <a:t>case</a:t>
            </a:r>
          </a:p>
          <a:p>
            <a:pPr marL="285750" indent="-285750">
              <a:lnSpc>
                <a:spcPct val="150000"/>
              </a:lnSpc>
              <a:buFont typeface="Wingdings" charset="2"/>
              <a:buChar char="§"/>
            </a:pPr>
            <a:r>
              <a:rPr lang="en-US" sz="2400" dirty="0" smtClean="0">
                <a:latin typeface="+mj-lt"/>
              </a:rPr>
              <a:t>In [2] lots </a:t>
            </a:r>
            <a:r>
              <a:rPr lang="en-US" sz="2400" dirty="0">
                <a:latin typeface="+mj-lt"/>
              </a:rPr>
              <a:t>of the defined </a:t>
            </a:r>
            <a:r>
              <a:rPr lang="en-US" sz="2400" dirty="0" smtClean="0">
                <a:latin typeface="+mj-lt"/>
              </a:rPr>
              <a:t>quality dimensions are not objective e.g., like </a:t>
            </a:r>
            <a:r>
              <a:rPr lang="en-US" sz="2400" dirty="0">
                <a:latin typeface="+mj-lt"/>
              </a:rPr>
              <a:t>low latency, high throughput or </a:t>
            </a:r>
            <a:r>
              <a:rPr lang="en-US" sz="2400" dirty="0" smtClean="0">
                <a:latin typeface="+mj-lt"/>
              </a:rPr>
              <a:t>scalability</a:t>
            </a:r>
          </a:p>
          <a:p>
            <a:pPr marL="742950" lvl="1" indent="-285750">
              <a:lnSpc>
                <a:spcPct val="150000"/>
              </a:lnSpc>
              <a:buFont typeface="Wingdings" charset="2"/>
              <a:buChar char="§"/>
            </a:pPr>
            <a:r>
              <a:rPr lang="en-US" sz="2400" dirty="0" smtClean="0">
                <a:latin typeface="+mj-lt"/>
              </a:rPr>
              <a:t>In </a:t>
            </a:r>
            <a:r>
              <a:rPr lang="en-US" sz="2400" dirty="0">
                <a:latin typeface="+mj-lt"/>
              </a:rPr>
              <a:t>addition, there were some missing objective indicators vital to the quality of LOD e.g., indication of the openness of the </a:t>
            </a:r>
            <a:r>
              <a:rPr lang="en-US" sz="2400" dirty="0" smtClean="0">
                <a:latin typeface="+mj-lt"/>
              </a:rPr>
              <a:t>dataset</a:t>
            </a:r>
          </a:p>
          <a:p>
            <a:pPr lvl="1">
              <a:lnSpc>
                <a:spcPct val="150000"/>
              </a:lnSpc>
            </a:pPr>
            <a:endParaRPr lang="en-US" sz="2400" dirty="0" smtClean="0">
              <a:latin typeface="+mj-lt"/>
            </a:endParaRPr>
          </a:p>
          <a:p>
            <a:pPr>
              <a:lnSpc>
                <a:spcPct val="150000"/>
              </a:lnSpc>
            </a:pPr>
            <a:r>
              <a:rPr lang="en-US" sz="2400" dirty="0" smtClean="0">
                <a:latin typeface="+mj-lt"/>
              </a:rPr>
              <a:t>We </a:t>
            </a:r>
            <a:r>
              <a:rPr lang="en-US" sz="2400" dirty="0">
                <a:latin typeface="+mj-lt"/>
              </a:rPr>
              <a:t>propose an objective framework to evaluate the quality of Linked Data sources.</a:t>
            </a: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31</a:t>
            </a:fld>
            <a:endParaRPr lang="en-US" dirty="0">
              <a:latin typeface="+mj-lt"/>
            </a:endParaRPr>
          </a:p>
        </p:txBody>
      </p:sp>
    </p:spTree>
    <p:extLst>
      <p:ext uri="{BB962C8B-B14F-4D97-AF65-F5344CB8AC3E}">
        <p14:creationId xmlns:p14="http://schemas.microsoft.com/office/powerpoint/2010/main" val="4466547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397031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Building on the Linked </a:t>
            </a:r>
            <a:r>
              <a:rPr lang="en-US" sz="2400" dirty="0">
                <a:latin typeface="+mj-lt"/>
              </a:rPr>
              <a:t>Data </a:t>
            </a:r>
            <a:r>
              <a:rPr lang="en-US" sz="2400" dirty="0" smtClean="0">
                <a:latin typeface="+mj-lt"/>
              </a:rPr>
              <a:t>principles [3] </a:t>
            </a:r>
            <a:r>
              <a:rPr lang="en-US" sz="2400" dirty="0">
                <a:latin typeface="+mj-lt"/>
              </a:rPr>
              <a:t>we group the quality attributes into four main categories</a:t>
            </a:r>
            <a:r>
              <a:rPr lang="en-US" sz="2400" dirty="0" smtClean="0">
                <a:latin typeface="+mj-lt"/>
              </a:rPr>
              <a:t>:</a:t>
            </a:r>
          </a:p>
          <a:p>
            <a:pPr marL="285750" indent="-285750">
              <a:lnSpc>
                <a:spcPct val="150000"/>
              </a:lnSpc>
              <a:buFont typeface="Wingdings" charset="2"/>
              <a:buChar char="§"/>
            </a:pPr>
            <a:endParaRPr lang="en-US" sz="2400" dirty="0">
              <a:latin typeface="+mj-lt"/>
            </a:endParaRPr>
          </a:p>
          <a:p>
            <a:pPr marL="742950" lvl="1" indent="-285750">
              <a:lnSpc>
                <a:spcPct val="150000"/>
              </a:lnSpc>
              <a:buFont typeface="Wingdings" charset="2"/>
              <a:buChar char="§"/>
            </a:pPr>
            <a:r>
              <a:rPr lang="en-US" sz="2400" dirty="0" smtClean="0">
                <a:latin typeface="+mj-lt"/>
              </a:rPr>
              <a:t>Quality </a:t>
            </a:r>
            <a:r>
              <a:rPr lang="en-US" sz="2400" dirty="0">
                <a:latin typeface="+mj-lt"/>
              </a:rPr>
              <a:t>indicators that focus on the data at the instance </a:t>
            </a:r>
            <a:r>
              <a:rPr lang="en-US" sz="2400" dirty="0" smtClean="0">
                <a:latin typeface="+mj-lt"/>
              </a:rPr>
              <a:t>level</a:t>
            </a:r>
          </a:p>
          <a:p>
            <a:pPr marL="742950" lvl="1" indent="-285750">
              <a:lnSpc>
                <a:spcPct val="150000"/>
              </a:lnSpc>
              <a:buFont typeface="Wingdings" charset="2"/>
              <a:buChar char="§"/>
            </a:pPr>
            <a:r>
              <a:rPr lang="en-US" sz="2400" dirty="0">
                <a:latin typeface="+mj-lt"/>
              </a:rPr>
              <a:t>Q</a:t>
            </a:r>
            <a:r>
              <a:rPr lang="en-US" sz="2400" dirty="0" smtClean="0">
                <a:latin typeface="+mj-lt"/>
              </a:rPr>
              <a:t>uality </a:t>
            </a:r>
            <a:r>
              <a:rPr lang="en-US" sz="2400" dirty="0">
                <a:latin typeface="+mj-lt"/>
              </a:rPr>
              <a:t>indicators at the dataset </a:t>
            </a:r>
            <a:r>
              <a:rPr lang="en-US" sz="2400" dirty="0" smtClean="0">
                <a:latin typeface="+mj-lt"/>
              </a:rPr>
              <a:t>level</a:t>
            </a:r>
          </a:p>
          <a:p>
            <a:pPr marL="742950" lvl="1" indent="-285750">
              <a:lnSpc>
                <a:spcPct val="150000"/>
              </a:lnSpc>
              <a:buFont typeface="Wingdings" charset="2"/>
              <a:buChar char="§"/>
            </a:pPr>
            <a:r>
              <a:rPr lang="en-US" sz="2400" dirty="0">
                <a:latin typeface="+mj-lt"/>
              </a:rPr>
              <a:t>Q</a:t>
            </a:r>
            <a:r>
              <a:rPr lang="en-US" sz="2400" dirty="0" smtClean="0">
                <a:latin typeface="+mj-lt"/>
              </a:rPr>
              <a:t>uality </a:t>
            </a:r>
            <a:r>
              <a:rPr lang="en-US" sz="2400" dirty="0">
                <a:latin typeface="+mj-lt"/>
              </a:rPr>
              <a:t>indicators that focus on the semantic models, vocabularies and </a:t>
            </a:r>
            <a:r>
              <a:rPr lang="en-US" sz="2400" dirty="0" smtClean="0">
                <a:latin typeface="+mj-lt"/>
              </a:rPr>
              <a:t>ontologies</a:t>
            </a:r>
          </a:p>
          <a:p>
            <a:pPr marL="742950" lvl="1" indent="-285750">
              <a:lnSpc>
                <a:spcPct val="150000"/>
              </a:lnSpc>
              <a:buFont typeface="Wingdings" charset="2"/>
              <a:buChar char="§"/>
            </a:pPr>
            <a:r>
              <a:rPr lang="en-US" sz="2400" dirty="0">
                <a:latin typeface="+mj-lt"/>
              </a:rPr>
              <a:t>Q</a:t>
            </a:r>
            <a:r>
              <a:rPr lang="en-US" sz="2400" dirty="0" smtClean="0">
                <a:latin typeface="+mj-lt"/>
              </a:rPr>
              <a:t>uality </a:t>
            </a:r>
            <a:r>
              <a:rPr lang="en-US" sz="2400" dirty="0">
                <a:latin typeface="+mj-lt"/>
              </a:rPr>
              <a:t>indicators that focus on the inbound and outbound links between </a:t>
            </a:r>
            <a:r>
              <a:rPr lang="en-US" sz="2400" dirty="0" smtClean="0">
                <a:latin typeface="+mj-lt"/>
              </a:rPr>
              <a:t>datasets</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32</a:t>
            </a:fld>
            <a:endParaRPr lang="en-US" dirty="0">
              <a:latin typeface="+mj-lt"/>
            </a:endParaRPr>
          </a:p>
        </p:txBody>
      </p:sp>
    </p:spTree>
    <p:extLst>
      <p:ext uri="{BB962C8B-B14F-4D97-AF65-F5344CB8AC3E}">
        <p14:creationId xmlns:p14="http://schemas.microsoft.com/office/powerpoint/2010/main" val="18089034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alphaModFix amt="20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33</a:t>
            </a:fld>
            <a:endParaRPr lang="en-US" dirty="0">
              <a:latin typeface="+mj-lt"/>
            </a:endParaRPr>
          </a:p>
        </p:txBody>
      </p:sp>
      <p:grpSp>
        <p:nvGrpSpPr>
          <p:cNvPr id="13" name="Group 12"/>
          <p:cNvGrpSpPr/>
          <p:nvPr/>
        </p:nvGrpSpPr>
        <p:grpSpPr>
          <a:xfrm>
            <a:off x="261257" y="1015307"/>
            <a:ext cx="3788858" cy="2809355"/>
            <a:chOff x="-246151" y="147042"/>
            <a:chExt cx="3788858" cy="2809355"/>
          </a:xfrm>
        </p:grpSpPr>
        <p:sp>
          <p:nvSpPr>
            <p:cNvPr id="15" name="TextBox 14"/>
            <p:cNvSpPr txBox="1"/>
            <p:nvPr/>
          </p:nvSpPr>
          <p:spPr>
            <a:xfrm>
              <a:off x="-246151" y="147042"/>
              <a:ext cx="3788858" cy="830997"/>
            </a:xfrm>
            <a:prstGeom prst="rect">
              <a:avLst/>
            </a:prstGeom>
            <a:noFill/>
          </p:spPr>
          <p:txBody>
            <a:bodyPr wrap="none" rtlCol="0">
              <a:spAutoFit/>
            </a:bodyPr>
            <a:lstStyle/>
            <a:p>
              <a:r>
                <a:rPr lang="en-US" sz="4800" dirty="0" smtClean="0">
                  <a:solidFill>
                    <a:srgbClr val="FFC000"/>
                  </a:solidFill>
                </a:rPr>
                <a:t>10</a:t>
              </a:r>
              <a:r>
                <a:rPr lang="en-US" sz="3200" dirty="0" smtClean="0"/>
                <a:t> </a:t>
              </a:r>
              <a:r>
                <a:rPr lang="en-US" sz="3200" dirty="0" smtClean="0">
                  <a:latin typeface="+mj-lt"/>
                </a:rPr>
                <a:t>Quality Measures</a:t>
              </a:r>
              <a:endParaRPr lang="en-US" sz="3200" dirty="0">
                <a:latin typeface="+mj-lt"/>
              </a:endParaRPr>
            </a:p>
          </p:txBody>
        </p:sp>
        <p:sp>
          <p:nvSpPr>
            <p:cNvPr id="16" name="TextBox 15"/>
            <p:cNvSpPr txBox="1"/>
            <p:nvPr/>
          </p:nvSpPr>
          <p:spPr>
            <a:xfrm>
              <a:off x="-246151" y="2125400"/>
              <a:ext cx="3783665" cy="830997"/>
            </a:xfrm>
            <a:prstGeom prst="rect">
              <a:avLst/>
            </a:prstGeom>
            <a:noFill/>
          </p:spPr>
          <p:txBody>
            <a:bodyPr wrap="none" rtlCol="0">
              <a:spAutoFit/>
            </a:bodyPr>
            <a:lstStyle/>
            <a:p>
              <a:r>
                <a:rPr lang="en-US" sz="4800" dirty="0" smtClean="0">
                  <a:solidFill>
                    <a:srgbClr val="FFC000"/>
                  </a:solidFill>
                </a:rPr>
                <a:t>64</a:t>
              </a:r>
              <a:r>
                <a:rPr lang="en-US" sz="3200" dirty="0" smtClean="0"/>
                <a:t> </a:t>
              </a:r>
              <a:r>
                <a:rPr lang="en-US" sz="3200" dirty="0" smtClean="0">
                  <a:latin typeface="+mj-lt"/>
                </a:rPr>
                <a:t>Quality </a:t>
              </a:r>
              <a:r>
                <a:rPr lang="en-US" sz="3200" dirty="0">
                  <a:latin typeface="+mj-lt"/>
                </a:rPr>
                <a:t>I</a:t>
              </a:r>
              <a:r>
                <a:rPr lang="en-US" sz="3200" dirty="0" smtClean="0">
                  <a:latin typeface="+mj-lt"/>
                </a:rPr>
                <a:t>ndicators</a:t>
              </a:r>
              <a:endParaRPr lang="en-US" sz="3200" dirty="0">
                <a:latin typeface="+mj-lt"/>
              </a:endParaRPr>
            </a:p>
          </p:txBody>
        </p:sp>
      </p:grpSp>
      <p:sp>
        <p:nvSpPr>
          <p:cNvPr id="9" name="TextBox 8"/>
          <p:cNvSpPr txBox="1"/>
          <p:nvPr/>
        </p:nvSpPr>
        <p:spPr>
          <a:xfrm>
            <a:off x="327804" y="1654837"/>
            <a:ext cx="1203215" cy="1338828"/>
          </a:xfrm>
          <a:prstGeom prst="rect">
            <a:avLst/>
          </a:prstGeom>
          <a:noFill/>
        </p:spPr>
        <p:txBody>
          <a:bodyPr wrap="none" rtlCol="0">
            <a:spAutoFit/>
          </a:bodyPr>
          <a:lstStyle/>
          <a:p>
            <a:pPr>
              <a:lnSpc>
                <a:spcPct val="150000"/>
              </a:lnSpc>
            </a:pPr>
            <a:r>
              <a:rPr lang="en-US" dirty="0" smtClean="0">
                <a:latin typeface="+mj-lt"/>
              </a:rPr>
              <a:t>Availability</a:t>
            </a:r>
          </a:p>
          <a:p>
            <a:pPr>
              <a:lnSpc>
                <a:spcPct val="150000"/>
              </a:lnSpc>
            </a:pPr>
            <a:r>
              <a:rPr lang="en-US" dirty="0" smtClean="0">
                <a:latin typeface="+mj-lt"/>
              </a:rPr>
              <a:t>Licensing</a:t>
            </a:r>
          </a:p>
          <a:p>
            <a:pPr>
              <a:lnSpc>
                <a:spcPct val="150000"/>
              </a:lnSpc>
            </a:pPr>
            <a:r>
              <a:rPr lang="en-US" dirty="0" smtClean="0">
                <a:latin typeface="+mj-lt"/>
              </a:rPr>
              <a:t>Freshness</a:t>
            </a:r>
            <a:endParaRPr lang="en-US" dirty="0">
              <a:latin typeface="+mj-lt"/>
            </a:endParaRPr>
          </a:p>
        </p:txBody>
      </p:sp>
      <p:sp>
        <p:nvSpPr>
          <p:cNvPr id="17" name="TextBox 16"/>
          <p:cNvSpPr txBox="1"/>
          <p:nvPr/>
        </p:nvSpPr>
        <p:spPr>
          <a:xfrm>
            <a:off x="327803" y="3824662"/>
            <a:ext cx="11171208" cy="2077492"/>
          </a:xfrm>
          <a:prstGeom prst="rect">
            <a:avLst/>
          </a:prstGeom>
          <a:noFill/>
        </p:spPr>
        <p:txBody>
          <a:bodyPr wrap="square" rtlCol="0">
            <a:spAutoFit/>
          </a:bodyPr>
          <a:lstStyle/>
          <a:p>
            <a:pPr>
              <a:lnSpc>
                <a:spcPct val="150000"/>
              </a:lnSpc>
            </a:pPr>
            <a:r>
              <a:rPr lang="en-US" dirty="0">
                <a:latin typeface="+mj-lt"/>
              </a:rPr>
              <a:t> Check the resources format </a:t>
            </a:r>
            <a:r>
              <a:rPr lang="en-US" dirty="0" smtClean="0">
                <a:latin typeface="+mj-lt"/>
              </a:rPr>
              <a:t>field </a:t>
            </a:r>
            <a:r>
              <a:rPr lang="en-US" dirty="0">
                <a:latin typeface="+mj-lt"/>
              </a:rPr>
              <a:t>for meta/void  value</a:t>
            </a:r>
            <a:endParaRPr lang="en-US" dirty="0" smtClean="0">
              <a:latin typeface="+mj-lt"/>
            </a:endParaRPr>
          </a:p>
          <a:p>
            <a:pPr>
              <a:lnSpc>
                <a:spcPct val="150000"/>
              </a:lnSpc>
            </a:pPr>
            <a:r>
              <a:rPr lang="en-US" dirty="0">
                <a:latin typeface="+mj-lt"/>
              </a:rPr>
              <a:t> Check the format </a:t>
            </a:r>
            <a:r>
              <a:rPr lang="en-US" dirty="0" smtClean="0">
                <a:latin typeface="+mj-lt"/>
              </a:rPr>
              <a:t>and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mimetype</a:t>
            </a:r>
            <a:r>
              <a:rPr lang="en-US" sz="1400" dirty="0">
                <a:solidFill>
                  <a:schemeClr val="tx1">
                    <a:lumMod val="50000"/>
                    <a:lumOff val="50000"/>
                  </a:schemeClr>
                </a:solidFill>
                <a:latin typeface="+mj-lt"/>
              </a:rPr>
              <a:t> </a:t>
            </a:r>
            <a:r>
              <a:rPr lang="en-US" dirty="0" smtClean="0">
                <a:latin typeface="+mj-lt"/>
              </a:rPr>
              <a:t>fields </a:t>
            </a:r>
            <a:r>
              <a:rPr lang="en-US" dirty="0">
                <a:latin typeface="+mj-lt"/>
              </a:rPr>
              <a:t>for resources</a:t>
            </a:r>
            <a:endParaRPr lang="en-US" dirty="0" smtClean="0">
              <a:latin typeface="+mj-lt"/>
            </a:endParaRPr>
          </a:p>
          <a:p>
            <a:pPr>
              <a:lnSpc>
                <a:spcPct val="150000"/>
              </a:lnSpc>
            </a:pPr>
            <a:r>
              <a:rPr lang="en-US" dirty="0" smtClean="0">
                <a:latin typeface="+mj-lt"/>
              </a:rPr>
              <a:t> Check </a:t>
            </a:r>
            <a:r>
              <a:rPr lang="en-US" dirty="0">
                <a:latin typeface="+mj-lt"/>
              </a:rPr>
              <a:t>if the </a:t>
            </a:r>
            <a:r>
              <a:rPr lang="en-US" dirty="0" smtClean="0">
                <a:latin typeface="+mj-lt"/>
              </a:rPr>
              <a:t>content-type </a:t>
            </a:r>
            <a:r>
              <a:rPr lang="en-US" dirty="0">
                <a:latin typeface="+mj-lt"/>
              </a:rPr>
              <a:t>extracted from the a valid </a:t>
            </a:r>
            <a:r>
              <a:rPr lang="en-US" sz="1400" dirty="0">
                <a:solidFill>
                  <a:schemeClr val="tx1">
                    <a:lumMod val="50000"/>
                    <a:lumOff val="50000"/>
                  </a:schemeClr>
                </a:solidFill>
                <a:latin typeface="Droid Sans Mono for Powerline" charset="0"/>
                <a:ea typeface="Droid Sans Mono for Powerline" charset="0"/>
                <a:cs typeface="Droid Sans Mono for Powerline" charset="0"/>
              </a:rPr>
              <a:t>HTTP</a:t>
            </a:r>
            <a:r>
              <a:rPr lang="en-US" sz="1400" dirty="0">
                <a:solidFill>
                  <a:schemeClr val="tx1">
                    <a:lumMod val="50000"/>
                    <a:lumOff val="50000"/>
                  </a:schemeClr>
                </a:solidFill>
                <a:latin typeface="+mj-lt"/>
              </a:rPr>
              <a:t> </a:t>
            </a:r>
            <a:r>
              <a:rPr lang="en-US" dirty="0">
                <a:latin typeface="+mj-lt"/>
              </a:rPr>
              <a:t>request is equal to the corresponding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mimetype</a:t>
            </a:r>
            <a:r>
              <a:rPr lang="en-US" sz="1400" dirty="0">
                <a:solidFill>
                  <a:schemeClr val="tx1">
                    <a:lumMod val="50000"/>
                    <a:lumOff val="50000"/>
                  </a:schemeClr>
                </a:solidFill>
              </a:rPr>
              <a:t> </a:t>
            </a:r>
            <a:r>
              <a:rPr lang="en-US" dirty="0" smtClean="0">
                <a:latin typeface="+mj-lt"/>
              </a:rPr>
              <a:t>field</a:t>
            </a:r>
          </a:p>
          <a:p>
            <a:pPr>
              <a:lnSpc>
                <a:spcPct val="150000"/>
              </a:lnSpc>
            </a:pPr>
            <a:r>
              <a:rPr lang="en-US" dirty="0" smtClean="0">
                <a:latin typeface="+mj-lt"/>
              </a:rPr>
              <a:t> Check </a:t>
            </a:r>
            <a:r>
              <a:rPr lang="en-US" dirty="0">
                <a:latin typeface="+mj-lt"/>
              </a:rPr>
              <a:t>if there is at least one resource with a format value corresponding to one of </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example/</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rdf+xml</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example/turtle, example/</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ntriples</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example/x-quads, example/</a:t>
            </a:r>
            <a:r>
              <a:rPr lang="en-US" sz="1200" dirty="0" err="1">
                <a:solidFill>
                  <a:schemeClr val="tx1">
                    <a:lumMod val="50000"/>
                    <a:lumOff val="50000"/>
                  </a:schemeClr>
                </a:solidFill>
                <a:latin typeface="Droid Sans Mono for Powerline" charset="0"/>
                <a:ea typeface="Droid Sans Mono for Powerline" charset="0"/>
                <a:cs typeface="Droid Sans Mono for Powerline" charset="0"/>
              </a:rPr>
              <a:t>rdfa</a:t>
            </a:r>
            <a:r>
              <a:rPr lang="en-US" sz="1200" dirty="0">
                <a:solidFill>
                  <a:schemeClr val="tx1">
                    <a:lumMod val="50000"/>
                    <a:lumOff val="50000"/>
                  </a:schemeClr>
                </a:solidFill>
                <a:latin typeface="Droid Sans Mono for Powerline" charset="0"/>
                <a:ea typeface="Droid Sans Mono for Powerline" charset="0"/>
                <a:cs typeface="Droid Sans Mono for Powerline" charset="0"/>
              </a:rPr>
              <a:t>, example/x-trig</a:t>
            </a:r>
          </a:p>
        </p:txBody>
      </p:sp>
    </p:spTree>
    <p:extLst>
      <p:ext uri="{BB962C8B-B14F-4D97-AF65-F5344CB8AC3E}">
        <p14:creationId xmlns:p14="http://schemas.microsoft.com/office/powerpoint/2010/main" val="2815672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Objective Data Quality Assessment Tools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507831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a:latin typeface="+mj-lt"/>
              </a:rPr>
              <a:t>L</a:t>
            </a:r>
            <a:r>
              <a:rPr lang="en-US" sz="2400" dirty="0" smtClean="0">
                <a:latin typeface="+mj-lt"/>
              </a:rPr>
              <a:t>arge </a:t>
            </a:r>
            <a:r>
              <a:rPr lang="en-US" sz="2400" dirty="0">
                <a:latin typeface="+mj-lt"/>
              </a:rPr>
              <a:t>amount of those indicators can be examined automatically from attached datasets metadata found in data </a:t>
            </a:r>
            <a:r>
              <a:rPr lang="en-US" sz="2400" dirty="0" smtClean="0">
                <a:latin typeface="+mj-lt"/>
              </a:rPr>
              <a:t>portals [4][5][6]</a:t>
            </a:r>
          </a:p>
          <a:p>
            <a:pPr marL="285750" indent="-285750">
              <a:lnSpc>
                <a:spcPct val="150000"/>
              </a:lnSpc>
              <a:buFont typeface="Wingdings" charset="2"/>
              <a:buChar char="§"/>
            </a:pPr>
            <a:r>
              <a:rPr lang="en-US" sz="2400" dirty="0" smtClean="0">
                <a:latin typeface="+mj-lt"/>
              </a:rPr>
              <a:t>Extensive survey on Linked Data quality tools</a:t>
            </a:r>
          </a:p>
          <a:p>
            <a:pPr marL="742950" lvl="1" indent="-285750">
              <a:lnSpc>
                <a:spcPct val="150000"/>
              </a:lnSpc>
              <a:buFont typeface="Wingdings" charset="2"/>
              <a:buChar char="§"/>
            </a:pPr>
            <a:r>
              <a:rPr lang="en-US" sz="2400" dirty="0">
                <a:latin typeface="+mj-lt"/>
              </a:rPr>
              <a:t>L</a:t>
            </a:r>
            <a:r>
              <a:rPr lang="en-US" sz="2400" dirty="0" smtClean="0">
                <a:latin typeface="+mj-lt"/>
              </a:rPr>
              <a:t>ack </a:t>
            </a:r>
            <a:r>
              <a:rPr lang="en-US" sz="2400" dirty="0">
                <a:latin typeface="+mj-lt"/>
              </a:rPr>
              <a:t>in automatic tools to check the dataset quality especially in its completeness, licensing and provenance measures</a:t>
            </a:r>
            <a:endParaRPr lang="en-US" sz="2400" dirty="0" smtClean="0">
              <a:latin typeface="+mj-lt"/>
            </a:endParaRPr>
          </a:p>
          <a:p>
            <a:pPr marL="285750" indent="-285750">
              <a:lnSpc>
                <a:spcPct val="150000"/>
              </a:lnSpc>
              <a:buFont typeface="Wingdings" charset="2"/>
              <a:buChar char="§"/>
            </a:pPr>
            <a:r>
              <a:rPr lang="en-US" sz="2400" b="1" dirty="0" smtClean="0">
                <a:latin typeface="+mj-lt"/>
              </a:rPr>
              <a:t>34</a:t>
            </a:r>
            <a:r>
              <a:rPr lang="en-US" sz="2400" dirty="0" smtClean="0">
                <a:latin typeface="+mj-lt"/>
              </a:rPr>
              <a:t> quality indicators </a:t>
            </a:r>
            <a:r>
              <a:rPr lang="en-US" sz="2400" dirty="0">
                <a:latin typeface="+mj-lt"/>
              </a:rPr>
              <a:t>are related to the entities and models quality and cannot be checked through the attached </a:t>
            </a:r>
            <a:r>
              <a:rPr lang="en-US" sz="2400" dirty="0" smtClean="0">
                <a:latin typeface="+mj-lt"/>
              </a:rPr>
              <a:t>metadata</a:t>
            </a:r>
          </a:p>
          <a:p>
            <a:pPr marL="285750" indent="-285750">
              <a:lnSpc>
                <a:spcPct val="150000"/>
              </a:lnSpc>
              <a:buFont typeface="Wingdings" charset="2"/>
              <a:buChar char="§"/>
            </a:pPr>
            <a:r>
              <a:rPr lang="en-US" sz="2400" u="sng" dirty="0">
                <a:latin typeface="+mj-lt"/>
              </a:rPr>
              <a:t>Excluding</a:t>
            </a:r>
            <a:r>
              <a:rPr lang="en-US" sz="2400" dirty="0">
                <a:latin typeface="+mj-lt"/>
              </a:rPr>
              <a:t> security related quality indicators the Roomba quality extension is able to assess and score </a:t>
            </a:r>
            <a:r>
              <a:rPr lang="en-US" sz="2400" b="1" dirty="0">
                <a:latin typeface="+mj-lt"/>
              </a:rPr>
              <a:t>23</a:t>
            </a:r>
            <a:r>
              <a:rPr lang="en-US" sz="2400" dirty="0">
                <a:latin typeface="+mj-lt"/>
              </a:rPr>
              <a:t> of them (</a:t>
            </a:r>
            <a:r>
              <a:rPr lang="en-US" sz="2400" b="1" dirty="0" smtClean="0">
                <a:latin typeface="+mj-lt"/>
              </a:rPr>
              <a:t>82%</a:t>
            </a:r>
            <a:r>
              <a:rPr lang="en-US" sz="2400" dirty="0" smtClean="0">
                <a:latin typeface="+mj-lt"/>
              </a:rPr>
              <a:t>)</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34</a:t>
            </a:fld>
            <a:endParaRPr lang="en-US" dirty="0">
              <a:latin typeface="+mj-lt"/>
            </a:endParaRPr>
          </a:p>
        </p:txBody>
      </p:sp>
    </p:spTree>
    <p:extLst>
      <p:ext uri="{BB962C8B-B14F-4D97-AF65-F5344CB8AC3E}">
        <p14:creationId xmlns:p14="http://schemas.microsoft.com/office/powerpoint/2010/main" val="8395683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Quality Score Calculation</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378565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000" dirty="0">
                <a:latin typeface="+mj-lt"/>
              </a:rPr>
              <a:t>The quality indicator score is </a:t>
            </a:r>
            <a:r>
              <a:rPr lang="en-US" sz="2000" dirty="0" smtClean="0">
                <a:latin typeface="+mj-lt"/>
              </a:rPr>
              <a:t>an error ratio based </a:t>
            </a:r>
            <a:r>
              <a:rPr lang="en-US" sz="2000" dirty="0">
                <a:latin typeface="+mj-lt"/>
              </a:rPr>
              <a:t>on a ratio between the number of violations </a:t>
            </a:r>
            <a:r>
              <a:rPr lang="en-US" sz="2000" b="1" dirty="0" smtClean="0">
                <a:latin typeface="+mj-lt"/>
              </a:rPr>
              <a:t>V</a:t>
            </a:r>
            <a:r>
              <a:rPr lang="en-US" sz="2000" dirty="0" smtClean="0">
                <a:latin typeface="+mj-lt"/>
              </a:rPr>
              <a:t> and </a:t>
            </a:r>
            <a:r>
              <a:rPr lang="en-US" sz="2000" dirty="0">
                <a:latin typeface="+mj-lt"/>
              </a:rPr>
              <a:t>the total number of instances where the rule applies </a:t>
            </a:r>
            <a:r>
              <a:rPr lang="en-US" sz="2000" b="1" dirty="0" smtClean="0">
                <a:latin typeface="+mj-lt"/>
              </a:rPr>
              <a:t>T </a:t>
            </a:r>
            <a:r>
              <a:rPr lang="en-US" sz="2000" dirty="0" smtClean="0">
                <a:latin typeface="+mj-lt"/>
              </a:rPr>
              <a:t>multiplied </a:t>
            </a:r>
            <a:r>
              <a:rPr lang="en-US" sz="2000" dirty="0">
                <a:latin typeface="+mj-lt"/>
              </a:rPr>
              <a:t>by the specified weight for that </a:t>
            </a:r>
            <a:r>
              <a:rPr lang="en-US" sz="2000" dirty="0" smtClean="0">
                <a:latin typeface="+mj-lt"/>
              </a:rPr>
              <a:t>indicator</a:t>
            </a:r>
            <a:endParaRPr lang="en-US" sz="2000" dirty="0">
              <a:latin typeface="+mj-lt"/>
            </a:endParaRPr>
          </a:p>
          <a:p>
            <a:pPr marL="285750" indent="-285750">
              <a:lnSpc>
                <a:spcPct val="150000"/>
              </a:lnSpc>
              <a:buFont typeface="Wingdings" charset="2"/>
              <a:buChar char="§"/>
            </a:pPr>
            <a:endParaRPr lang="en-US" sz="2000" dirty="0" smtClean="0">
              <a:latin typeface="+mj-lt"/>
            </a:endParaRPr>
          </a:p>
          <a:p>
            <a:pPr marL="285750" indent="-285750">
              <a:lnSpc>
                <a:spcPct val="150000"/>
              </a:lnSpc>
              <a:buFont typeface="Wingdings" charset="2"/>
              <a:buChar char="§"/>
            </a:pPr>
            <a:endParaRPr lang="en-US" sz="2000" dirty="0">
              <a:latin typeface="+mj-lt"/>
            </a:endParaRPr>
          </a:p>
          <a:p>
            <a:pPr marL="285750" indent="-285750">
              <a:lnSpc>
                <a:spcPct val="150000"/>
              </a:lnSpc>
              <a:buFont typeface="Wingdings" charset="2"/>
              <a:buChar char="§"/>
            </a:pPr>
            <a:r>
              <a:rPr lang="en-US" sz="2000" dirty="0">
                <a:latin typeface="+mj-lt"/>
              </a:rPr>
              <a:t>A quality measure score should reflect the alignment of the dataset with respect to the quality </a:t>
            </a:r>
            <a:r>
              <a:rPr lang="en-US" sz="2000" dirty="0" smtClean="0">
                <a:latin typeface="+mj-lt"/>
              </a:rPr>
              <a:t>indicators</a:t>
            </a:r>
          </a:p>
          <a:p>
            <a:pPr marL="285750" indent="-285750">
              <a:lnSpc>
                <a:spcPct val="150000"/>
              </a:lnSpc>
              <a:buFont typeface="Wingdings" charset="2"/>
              <a:buChar char="§"/>
            </a:pPr>
            <a:r>
              <a:rPr lang="en-US" sz="2000" dirty="0">
                <a:latin typeface="+mj-lt"/>
              </a:rPr>
              <a:t>The quality measure score </a:t>
            </a:r>
            <a:r>
              <a:rPr lang="en-US" sz="2000" b="1" dirty="0" smtClean="0">
                <a:latin typeface="+mj-lt"/>
              </a:rPr>
              <a:t>M</a:t>
            </a:r>
            <a:r>
              <a:rPr lang="en-US" sz="2000" dirty="0" smtClean="0">
                <a:latin typeface="+mj-lt"/>
              </a:rPr>
              <a:t> </a:t>
            </a:r>
            <a:r>
              <a:rPr lang="en-US" sz="2000" dirty="0">
                <a:latin typeface="+mj-lt"/>
              </a:rPr>
              <a:t>is calculated by dividing the weighted quality indicator scores sum by the total number of instances in its context</a:t>
            </a:r>
            <a:endParaRPr lang="en-US" sz="2000" dirty="0" smtClean="0">
              <a:latin typeface="+mj-lt"/>
            </a:endParaRPr>
          </a:p>
          <a:p>
            <a:pPr marL="285750" indent="-285750">
              <a:lnSpc>
                <a:spcPct val="150000"/>
              </a:lnSpc>
              <a:buFont typeface="Wingdings" charset="2"/>
              <a:buChar char="§"/>
            </a:pPr>
            <a:endParaRPr lang="en-US" sz="20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35</a:t>
            </a:fld>
            <a:endParaRPr lang="en-US" dirty="0">
              <a:latin typeface="+mj-lt"/>
            </a:endParaRP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75" y="1772859"/>
            <a:ext cx="4124625" cy="1063313"/>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965" y="4101191"/>
            <a:ext cx="4437092" cy="1411141"/>
          </a:xfrm>
          <a:prstGeom prst="rect">
            <a:avLst/>
          </a:prstGeom>
        </p:spPr>
      </p:pic>
    </p:spTree>
    <p:extLst>
      <p:ext uri="{BB962C8B-B14F-4D97-AF65-F5344CB8AC3E}">
        <p14:creationId xmlns:p14="http://schemas.microsoft.com/office/powerpoint/2010/main" val="1570677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Roomba Experiments &amp; Evaluation</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2184208" cy="286232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We ran Roomba on two CKAN-based data portals (</a:t>
            </a:r>
            <a:r>
              <a:rPr lang="en-US" dirty="0" err="1" smtClean="0">
                <a:solidFill>
                  <a:schemeClr val="tx1">
                    <a:lumMod val="50000"/>
                    <a:lumOff val="50000"/>
                  </a:schemeClr>
                </a:solidFill>
                <a:latin typeface="+mj-lt"/>
                <a:ea typeface="Andale Mono" charset="0"/>
                <a:cs typeface="Andale Mono" charset="0"/>
              </a:rPr>
              <a:t>datahub.io</a:t>
            </a:r>
            <a:r>
              <a:rPr lang="en-US" dirty="0" smtClean="0">
                <a:solidFill>
                  <a:schemeClr val="tx1">
                    <a:lumMod val="50000"/>
                    <a:lumOff val="50000"/>
                  </a:schemeClr>
                </a:solidFill>
                <a:latin typeface="+mj-lt"/>
              </a:rPr>
              <a:t>, </a:t>
            </a:r>
            <a:r>
              <a:rPr lang="en-US" dirty="0" err="1" smtClean="0">
                <a:solidFill>
                  <a:schemeClr val="tx1">
                    <a:lumMod val="50000"/>
                    <a:lumOff val="50000"/>
                  </a:schemeClr>
                </a:solidFill>
                <a:latin typeface="+mj-lt"/>
                <a:ea typeface="Andale Mono" charset="0"/>
                <a:cs typeface="Andale Mono" charset="0"/>
              </a:rPr>
              <a:t>data.amsterdamopendata.nl</a:t>
            </a:r>
            <a:r>
              <a:rPr lang="en-US" sz="2400" dirty="0" smtClean="0">
                <a:latin typeface="+mj-lt"/>
              </a:rPr>
              <a:t>)</a:t>
            </a:r>
          </a:p>
          <a:p>
            <a:pPr marL="285750" indent="-285750">
              <a:lnSpc>
                <a:spcPct val="150000"/>
              </a:lnSpc>
              <a:buFont typeface="Wingdings" charset="2"/>
              <a:buChar char="§"/>
            </a:pPr>
            <a:r>
              <a:rPr lang="en-US" sz="2400" dirty="0" smtClean="0">
                <a:latin typeface="+mj-lt"/>
              </a:rPr>
              <a:t>LOD cloud currently contains 1014 datasets harvested via </a:t>
            </a:r>
            <a:r>
              <a:rPr lang="en-US" sz="2400" dirty="0" err="1" smtClean="0">
                <a:latin typeface="+mj-lt"/>
              </a:rPr>
              <a:t>LDSpider</a:t>
            </a:r>
            <a:r>
              <a:rPr lang="en-US" sz="2400" dirty="0" smtClean="0">
                <a:latin typeface="+mj-lt"/>
              </a:rPr>
              <a:t> Crawler, however the </a:t>
            </a:r>
            <a:r>
              <a:rPr lang="en-US" sz="2400" dirty="0" err="1" smtClean="0">
                <a:latin typeface="+mj-lt"/>
              </a:rPr>
              <a:t>datahub</a:t>
            </a:r>
            <a:r>
              <a:rPr lang="en-US" sz="2400" dirty="0" smtClean="0">
                <a:latin typeface="+mj-lt"/>
              </a:rPr>
              <a:t> contains only 259 datasets tagged with “</a:t>
            </a:r>
            <a:r>
              <a:rPr lang="en-US" dirty="0" err="1" smtClean="0">
                <a:solidFill>
                  <a:schemeClr val="tx1">
                    <a:lumMod val="50000"/>
                    <a:lumOff val="50000"/>
                  </a:schemeClr>
                </a:solidFill>
                <a:latin typeface="+mj-lt"/>
                <a:ea typeface="Andale Mono" charset="0"/>
                <a:cs typeface="Andale Mono" charset="0"/>
              </a:rPr>
              <a:t>lodcloud</a:t>
            </a:r>
            <a:r>
              <a:rPr lang="en-US" sz="2400" dirty="0" smtClean="0">
                <a:latin typeface="+mj-lt"/>
              </a:rPr>
              <a:t>” and returned by the CKAN API</a:t>
            </a:r>
          </a:p>
          <a:p>
            <a:pPr marL="285750" indent="-285750">
              <a:lnSpc>
                <a:spcPct val="150000"/>
              </a:lnSpc>
              <a:buFont typeface="Wingdings" charset="2"/>
              <a:buChar char="§"/>
            </a:pPr>
            <a:r>
              <a:rPr lang="en-US" sz="2400" dirty="0" smtClean="0">
                <a:latin typeface="+mj-lt"/>
              </a:rPr>
              <a:t>We focus on measuring two main aspects: Profiling </a:t>
            </a:r>
            <a:r>
              <a:rPr lang="en-US" sz="2400" b="1" dirty="0" smtClean="0">
                <a:latin typeface="+mj-lt"/>
              </a:rPr>
              <a:t>correctness</a:t>
            </a:r>
            <a:r>
              <a:rPr lang="en-US" sz="2400" dirty="0" smtClean="0">
                <a:latin typeface="+mj-lt"/>
              </a:rPr>
              <a:t> and </a:t>
            </a:r>
            <a:r>
              <a:rPr lang="en-US" sz="2400" b="1" dirty="0" smtClean="0">
                <a:latin typeface="+mj-lt"/>
              </a:rPr>
              <a:t>completeness</a:t>
            </a:r>
          </a:p>
          <a:p>
            <a:pPr>
              <a:lnSpc>
                <a:spcPct val="150000"/>
              </a:lnSpc>
            </a:pPr>
            <a:endParaRPr lang="en-US" sz="2400" dirty="0" smtClean="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36</a:t>
            </a:fld>
            <a:endParaRPr lang="en-US" dirty="0">
              <a:latin typeface="+mj-lt"/>
            </a:endParaRP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389988"/>
            <a:ext cx="12192000" cy="1476609"/>
          </a:xfrm>
          <a:prstGeom prst="rect">
            <a:avLst/>
          </a:prstGeom>
        </p:spPr>
      </p:pic>
    </p:spTree>
    <p:extLst>
      <p:ext uri="{BB962C8B-B14F-4D97-AF65-F5344CB8AC3E}">
        <p14:creationId xmlns:p14="http://schemas.microsoft.com/office/powerpoint/2010/main" val="13910082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Experiments &amp; </a:t>
              </a:r>
              <a:r>
                <a:rPr lang="en-US" sz="3200" b="1" dirty="0" smtClean="0">
                  <a:latin typeface="+mj-lt"/>
                </a:rPr>
                <a:t>Evaluation – Profiling Completeness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261257" y="916367"/>
            <a:ext cx="11930743" cy="452431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To analyze the completeness, we manually constructed a synthetic set of profiles</a:t>
            </a:r>
          </a:p>
          <a:p>
            <a:pPr marL="285750" indent="-285750">
              <a:lnSpc>
                <a:spcPct val="150000"/>
              </a:lnSpc>
              <a:buFont typeface="Wingdings" charset="2"/>
              <a:buChar char="§"/>
            </a:pPr>
            <a:r>
              <a:rPr lang="en-US" sz="2400" dirty="0" smtClean="0">
                <a:latin typeface="+mj-lt"/>
              </a:rPr>
              <a:t>The profiles cover the range of uncommon problems that occur in a certain dataset:</a:t>
            </a:r>
          </a:p>
          <a:p>
            <a:pPr marL="285750" indent="-285750">
              <a:lnSpc>
                <a:spcPct val="150000"/>
              </a:lnSpc>
              <a:buFont typeface="Wingdings" charset="2"/>
              <a:buChar char="§"/>
            </a:pPr>
            <a:endParaRPr lang="en-US" sz="2400" dirty="0" smtClean="0">
              <a:latin typeface="+mj-lt"/>
            </a:endParaRPr>
          </a:p>
          <a:p>
            <a:pPr marL="742950" lvl="1" indent="-285750">
              <a:lnSpc>
                <a:spcPct val="150000"/>
              </a:lnSpc>
              <a:buFont typeface="Wingdings" charset="2"/>
              <a:buChar char="§"/>
            </a:pPr>
            <a:r>
              <a:rPr lang="en-US" sz="2400" dirty="0" smtClean="0">
                <a:latin typeface="+mj-lt"/>
              </a:rPr>
              <a:t>Incorrect resources </a:t>
            </a:r>
            <a:r>
              <a:rPr lang="en-US" dirty="0" err="1" smtClean="0">
                <a:solidFill>
                  <a:schemeClr val="tx1">
                    <a:lumMod val="50000"/>
                    <a:lumOff val="50000"/>
                  </a:schemeClr>
                </a:solidFill>
                <a:latin typeface="Droid Sans Mono for Powerline" charset="0"/>
                <a:ea typeface="Droid Sans Mono for Powerline" charset="0"/>
                <a:cs typeface="Droid Sans Mono for Powerline" charset="0"/>
              </a:rPr>
              <a:t>mimtype</a:t>
            </a:r>
            <a:r>
              <a:rPr lang="en-US" dirty="0" smtClean="0">
                <a:solidFill>
                  <a:schemeClr val="tx1">
                    <a:lumMod val="50000"/>
                    <a:lumOff val="50000"/>
                  </a:schemeClr>
                </a:solidFill>
                <a:latin typeface="+mj-lt"/>
              </a:rPr>
              <a:t> </a:t>
            </a:r>
            <a:r>
              <a:rPr lang="en-US" sz="2400" dirty="0" smtClean="0">
                <a:latin typeface="+mj-lt"/>
              </a:rPr>
              <a:t>or </a:t>
            </a:r>
            <a:r>
              <a:rPr lang="en-US" dirty="0" smtClean="0">
                <a:solidFill>
                  <a:schemeClr val="tx1">
                    <a:lumMod val="50000"/>
                    <a:lumOff val="50000"/>
                  </a:schemeClr>
                </a:solidFill>
                <a:latin typeface="Droid Sans Mono for Powerline" charset="0"/>
                <a:ea typeface="Droid Sans Mono for Powerline" charset="0"/>
                <a:cs typeface="Droid Sans Mono for Powerline" charset="0"/>
              </a:rPr>
              <a:t>size</a:t>
            </a:r>
            <a:endParaRPr lang="en-US" sz="24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742950" lvl="1" indent="-285750">
              <a:lnSpc>
                <a:spcPct val="150000"/>
              </a:lnSpc>
              <a:buFont typeface="Wingdings" charset="2"/>
              <a:buChar char="§"/>
            </a:pPr>
            <a:r>
              <a:rPr lang="en-US" sz="2400" dirty="0" smtClean="0">
                <a:latin typeface="+mj-lt"/>
              </a:rPr>
              <a:t>Invalid number of tags or resources</a:t>
            </a:r>
          </a:p>
          <a:p>
            <a:pPr marL="742950" lvl="1" indent="-285750">
              <a:lnSpc>
                <a:spcPct val="150000"/>
              </a:lnSpc>
              <a:buFont typeface="Wingdings" charset="2"/>
              <a:buChar char="§"/>
            </a:pPr>
            <a:r>
              <a:rPr lang="en-US" sz="2400" dirty="0" smtClean="0">
                <a:latin typeface="+mj-lt"/>
              </a:rPr>
              <a:t>Correct normalization of license information: </a:t>
            </a:r>
            <a:r>
              <a:rPr lang="en-US" dirty="0" err="1" smtClean="0">
                <a:solidFill>
                  <a:schemeClr val="tx1">
                    <a:lumMod val="50000"/>
                    <a:lumOff val="50000"/>
                  </a:schemeClr>
                </a:solidFill>
                <a:latin typeface="Droid Sans Mono for Powerline" charset="0"/>
                <a:ea typeface="Droid Sans Mono for Powerline" charset="0"/>
                <a:cs typeface="Droid Sans Mono for Powerline" charset="0"/>
              </a:rPr>
              <a:t>license_id</a:t>
            </a:r>
            <a:r>
              <a:rPr lang="en-US" dirty="0" smtClean="0">
                <a:solidFill>
                  <a:schemeClr val="tx1">
                    <a:lumMod val="50000"/>
                    <a:lumOff val="50000"/>
                  </a:schemeClr>
                </a:solidFill>
                <a:latin typeface="+mj-lt"/>
              </a:rPr>
              <a:t> </a:t>
            </a:r>
            <a:r>
              <a:rPr lang="en-US" sz="2400" dirty="0" smtClean="0">
                <a:latin typeface="+mj-lt"/>
              </a:rPr>
              <a:t>or </a:t>
            </a:r>
            <a:r>
              <a:rPr lang="en-US" dirty="0" err="1" smtClean="0">
                <a:solidFill>
                  <a:schemeClr val="tx1">
                    <a:lumMod val="50000"/>
                    <a:lumOff val="50000"/>
                  </a:schemeClr>
                </a:solidFill>
                <a:latin typeface="Droid Sans Mono for Powerline" charset="0"/>
                <a:ea typeface="Droid Sans Mono for Powerline" charset="0"/>
                <a:cs typeface="Droid Sans Mono for Powerline" charset="0"/>
              </a:rPr>
              <a:t>license_title</a:t>
            </a:r>
            <a:endParaRPr lang="en-US" sz="24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742950" lvl="1" indent="-285750">
              <a:lnSpc>
                <a:spcPct val="150000"/>
              </a:lnSpc>
              <a:buFont typeface="Wingdings" charset="2"/>
              <a:buChar char="§"/>
            </a:pPr>
            <a:r>
              <a:rPr lang="en-US" sz="2400" dirty="0" smtClean="0">
                <a:latin typeface="+mj-lt"/>
              </a:rPr>
              <a:t>Syntactically invalid emails and </a:t>
            </a:r>
            <a:r>
              <a:rPr lang="en-US" sz="2400" dirty="0" err="1" smtClean="0">
                <a:latin typeface="+mj-lt"/>
              </a:rPr>
              <a:t>urls</a:t>
            </a:r>
            <a:r>
              <a:rPr lang="en-US" sz="2400" dirty="0" smtClean="0">
                <a:latin typeface="+mj-lt"/>
              </a:rPr>
              <a:t> : </a:t>
            </a:r>
            <a:r>
              <a:rPr lang="en-US" dirty="0" err="1" smtClean="0">
                <a:solidFill>
                  <a:schemeClr val="tx1">
                    <a:lumMod val="50000"/>
                    <a:lumOff val="50000"/>
                  </a:schemeClr>
                </a:solidFill>
                <a:latin typeface="Droid Sans Mono for Powerline" charset="0"/>
                <a:ea typeface="Droid Sans Mono for Powerline" charset="0"/>
                <a:cs typeface="Droid Sans Mono for Powerline" charset="0"/>
              </a:rPr>
              <a:t>author_email</a:t>
            </a:r>
            <a:r>
              <a:rPr lang="en-US" dirty="0">
                <a:solidFill>
                  <a:schemeClr val="tx1">
                    <a:lumMod val="50000"/>
                    <a:lumOff val="50000"/>
                  </a:schemeClr>
                </a:solidFill>
                <a:latin typeface="Droid Sans Mono for Powerline" charset="0"/>
                <a:ea typeface="Droid Sans Mono for Powerline" charset="0"/>
                <a:cs typeface="Droid Sans Mono for Powerline" charset="0"/>
              </a:rPr>
              <a:t> </a:t>
            </a:r>
            <a:r>
              <a:rPr lang="en-US" sz="2400" dirty="0">
                <a:latin typeface="+mj-lt"/>
              </a:rPr>
              <a:t>or</a:t>
            </a:r>
            <a:r>
              <a:rPr lang="en-US" sz="2400" dirty="0" smtClean="0">
                <a:solidFill>
                  <a:schemeClr val="tx1">
                    <a:lumMod val="50000"/>
                    <a:lumOff val="50000"/>
                  </a:schemeClr>
                </a:solidFill>
                <a:latin typeface="+mj-lt"/>
                <a:ea typeface="Droid Sans Mono for Powerline" charset="0"/>
                <a:cs typeface="Droid Sans Mono for Powerline" charset="0"/>
              </a:rPr>
              <a:t> </a:t>
            </a:r>
            <a:r>
              <a:rPr lang="en-US" dirty="0" err="1" smtClean="0">
                <a:solidFill>
                  <a:schemeClr val="tx1">
                    <a:lumMod val="50000"/>
                    <a:lumOff val="50000"/>
                  </a:schemeClr>
                </a:solidFill>
                <a:latin typeface="Droid Sans Mono for Powerline" charset="0"/>
                <a:ea typeface="Droid Sans Mono for Powerline" charset="0"/>
                <a:cs typeface="Droid Sans Mono for Powerline" charset="0"/>
              </a:rPr>
              <a:t>maintainer_email</a:t>
            </a:r>
            <a:endParaRPr lang="en-US" sz="24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742950" lvl="1" indent="-285750">
              <a:lnSpc>
                <a:spcPct val="150000"/>
              </a:lnSpc>
              <a:buFont typeface="Wingdings" charset="2"/>
              <a:buChar char="§"/>
            </a:pPr>
            <a:endParaRPr lang="en-US" sz="2400" dirty="0" smtClean="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37</a:t>
            </a:fld>
            <a:endParaRPr lang="en-US" dirty="0">
              <a:latin typeface="+mj-lt"/>
            </a:endParaRPr>
          </a:p>
        </p:txBody>
      </p:sp>
      <p:grpSp>
        <p:nvGrpSpPr>
          <p:cNvPr id="13" name="Group 12"/>
          <p:cNvGrpSpPr/>
          <p:nvPr/>
        </p:nvGrpSpPr>
        <p:grpSpPr>
          <a:xfrm>
            <a:off x="37568" y="5925045"/>
            <a:ext cx="6001489" cy="395705"/>
            <a:chOff x="6267684" y="5929694"/>
            <a:chExt cx="6001489" cy="395705"/>
          </a:xfrm>
        </p:grpSpPr>
        <p:sp>
          <p:nvSpPr>
            <p:cNvPr id="14" name="TextBox 13"/>
            <p:cNvSpPr txBox="1"/>
            <p:nvPr/>
          </p:nvSpPr>
          <p:spPr>
            <a:xfrm>
              <a:off x="6465537" y="6025868"/>
              <a:ext cx="5803636" cy="261610"/>
            </a:xfrm>
            <a:prstGeom prst="rect">
              <a:avLst/>
            </a:prstGeom>
            <a:noFill/>
          </p:spPr>
          <p:txBody>
            <a:bodyPr wrap="square" rtlCol="0">
              <a:spAutoFit/>
            </a:bodyPr>
            <a:lstStyle/>
            <a:p>
              <a:r>
                <a:rPr lang="en-US" sz="1100" dirty="0" smtClean="0">
                  <a:latin typeface="+mj-lt"/>
                </a:rPr>
                <a:t>      </a:t>
              </a:r>
              <a:r>
                <a:rPr lang="en-US" sz="1100" dirty="0">
                  <a:latin typeface="+mj-lt"/>
                  <a:hlinkClick r:id="rId3"/>
                </a:rPr>
                <a:t>https://</a:t>
              </a:r>
              <a:r>
                <a:rPr lang="en-US" sz="1100" dirty="0" smtClean="0">
                  <a:latin typeface="+mj-lt"/>
                  <a:hlinkClick r:id="rId3"/>
                </a:rPr>
                <a:t>github.com/ahmadassaf/opendata-checker/tree/master/test</a:t>
              </a:r>
              <a:r>
                <a:rPr lang="en-US" sz="1100" dirty="0" smtClean="0">
                  <a:latin typeface="+mj-lt"/>
                </a:rPr>
                <a:t> </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67684" y="5929694"/>
              <a:ext cx="395705" cy="395705"/>
            </a:xfrm>
            <a:prstGeom prst="rect">
              <a:avLst/>
            </a:prstGeom>
          </p:spPr>
        </p:pic>
      </p:grpSp>
    </p:spTree>
    <p:extLst>
      <p:ext uri="{BB962C8B-B14F-4D97-AF65-F5344CB8AC3E}">
        <p14:creationId xmlns:p14="http://schemas.microsoft.com/office/powerpoint/2010/main" val="4924670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6123" cy="563982"/>
            <a:chOff x="0" y="6322646"/>
            <a:chExt cx="12196123"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24123"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latin typeface="+mj-lt"/>
                </a:rPr>
                <a:t>Experiments &amp; </a:t>
              </a:r>
              <a:r>
                <a:rPr lang="en-US" sz="3200" dirty="0" smtClean="0">
                  <a:latin typeface="+mj-lt"/>
                </a:rPr>
                <a:t>Evaluation – Report Sample | LOD Cloud</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38</a:t>
            </a:fld>
            <a:endParaRPr lang="en-US" dirty="0">
              <a:latin typeface="+mj-lt"/>
            </a:endParaRPr>
          </a:p>
        </p:txBody>
      </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1340" y="942205"/>
            <a:ext cx="6488165" cy="390584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3057" y="4944218"/>
            <a:ext cx="10566400" cy="1155700"/>
          </a:xfrm>
          <a:prstGeom prst="rect">
            <a:avLst/>
          </a:prstGeom>
        </p:spPr>
      </p:pic>
    </p:spTree>
    <p:extLst>
      <p:ext uri="{BB962C8B-B14F-4D97-AF65-F5344CB8AC3E}">
        <p14:creationId xmlns:p14="http://schemas.microsoft.com/office/powerpoint/2010/main" val="200254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39</a:t>
            </a:fld>
            <a:endParaRPr lang="en-US" dirty="0"/>
          </a:p>
        </p:txBody>
      </p:sp>
      <p:sp>
        <p:nvSpPr>
          <p:cNvPr id="12" name="TextBox 11"/>
          <p:cNvSpPr txBox="1"/>
          <p:nvPr/>
        </p:nvSpPr>
        <p:spPr>
          <a:xfrm>
            <a:off x="212520" y="1268083"/>
            <a:ext cx="11049449" cy="1200329"/>
          </a:xfrm>
          <a:prstGeom prst="rect">
            <a:avLst/>
          </a:prstGeom>
          <a:noFill/>
        </p:spPr>
        <p:txBody>
          <a:bodyPr wrap="square" rtlCol="0">
            <a:spAutoFit/>
          </a:bodyPr>
          <a:lstStyle/>
          <a:p>
            <a:pPr marL="342900" indent="-342900">
              <a:buFont typeface="Arial" charset="0"/>
              <a:buChar char="•"/>
            </a:pPr>
            <a:r>
              <a:rPr lang="en-US" sz="2400" b="1" dirty="0" smtClean="0">
                <a:latin typeface="+mj-lt"/>
              </a:rPr>
              <a:t>Paul</a:t>
            </a:r>
            <a:r>
              <a:rPr lang="en-US" sz="2400" dirty="0">
                <a:latin typeface="+mj-lt"/>
              </a:rPr>
              <a:t> </a:t>
            </a:r>
            <a:r>
              <a:rPr lang="en-US" sz="2400" dirty="0" smtClean="0">
                <a:latin typeface="+mj-lt"/>
              </a:rPr>
              <a:t>will </a:t>
            </a:r>
            <a:r>
              <a:rPr lang="en-US" sz="2400" dirty="0">
                <a:latin typeface="+mj-lt"/>
              </a:rPr>
              <a:t>be able now to </a:t>
            </a:r>
            <a:r>
              <a:rPr lang="en-US" sz="2400" dirty="0" smtClean="0">
                <a:latin typeface="+mj-lt"/>
              </a:rPr>
              <a:t>identify </a:t>
            </a:r>
            <a:r>
              <a:rPr lang="en-US" sz="2400" dirty="0">
                <a:latin typeface="+mj-lt"/>
              </a:rPr>
              <a:t>low quality </a:t>
            </a:r>
            <a:r>
              <a:rPr lang="en-US" sz="2400" dirty="0" smtClean="0">
                <a:latin typeface="+mj-lt"/>
              </a:rPr>
              <a:t>datasets</a:t>
            </a:r>
          </a:p>
          <a:p>
            <a:pPr marL="342900" indent="-342900">
              <a:buFont typeface="Arial" charset="0"/>
              <a:buChar char="•"/>
            </a:pPr>
            <a:r>
              <a:rPr lang="en-US" sz="2400" b="1" dirty="0" smtClean="0">
                <a:latin typeface="+mj-lt"/>
              </a:rPr>
              <a:t>Paul </a:t>
            </a:r>
            <a:r>
              <a:rPr lang="en-US" sz="2400" dirty="0" smtClean="0">
                <a:latin typeface="+mj-lt"/>
              </a:rPr>
              <a:t>will be able to generate a quality score for his datasets</a:t>
            </a:r>
          </a:p>
          <a:p>
            <a:pPr marL="342900" indent="-342900">
              <a:buFont typeface="Arial" charset="0"/>
              <a:buChar char="•"/>
            </a:pPr>
            <a:r>
              <a:rPr lang="en-US" sz="2400" b="1" dirty="0" smtClean="0">
                <a:latin typeface="+mj-lt"/>
              </a:rPr>
              <a:t>Dan </a:t>
            </a:r>
            <a:r>
              <a:rPr lang="en-US" sz="2400" dirty="0" smtClean="0">
                <a:latin typeface="+mj-lt"/>
              </a:rPr>
              <a:t>will</a:t>
            </a:r>
            <a:r>
              <a:rPr lang="en-US" sz="2400" b="1" dirty="0" smtClean="0">
                <a:latin typeface="+mj-lt"/>
              </a:rPr>
              <a:t> </a:t>
            </a:r>
            <a:r>
              <a:rPr lang="en-US" sz="2400" dirty="0" smtClean="0">
                <a:latin typeface="+mj-lt"/>
              </a:rPr>
              <a:t>be able to have access to cleaner, richer set of datasets</a:t>
            </a:r>
            <a:endParaRPr lang="en-US" sz="1600" dirty="0">
              <a:solidFill>
                <a:schemeClr val="tx1">
                  <a:lumMod val="50000"/>
                  <a:lumOff val="50000"/>
                </a:schemeClr>
              </a:solidFill>
              <a:latin typeface="+mj-lt"/>
            </a:endParaRPr>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60922" y="2025500"/>
            <a:ext cx="329402" cy="329402"/>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04699" y="1341662"/>
            <a:ext cx="341919" cy="341919"/>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35193" y="1683581"/>
            <a:ext cx="341919" cy="341919"/>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847955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Introduction | Self-service Data Provisioning </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261257" y="1130293"/>
            <a:ext cx="11634569" cy="3785652"/>
          </a:xfrm>
          <a:prstGeom prst="rect">
            <a:avLst/>
          </a:prstGeom>
          <a:noFill/>
        </p:spPr>
        <p:txBody>
          <a:bodyPr wrap="square" rtlCol="0">
            <a:spAutoFit/>
          </a:bodyPr>
          <a:lstStyle/>
          <a:p>
            <a:r>
              <a:rPr lang="en-US" sz="2400" dirty="0" smtClean="0">
                <a:latin typeface="Segoe UI Light" panose="020B0502040204020203" pitchFamily="34" charset="0"/>
              </a:rPr>
              <a:t>Preparing and gathering data for reporting and visualization is </a:t>
            </a:r>
            <a:r>
              <a:rPr lang="en-US" sz="2400" dirty="0">
                <a:latin typeface="Segoe UI Light" panose="020B0502040204020203" pitchFamily="34" charset="0"/>
              </a:rPr>
              <a:t>by far the most challenging task in most BI projects large and </a:t>
            </a:r>
            <a:r>
              <a:rPr lang="en-US" sz="2400" dirty="0" smtClean="0">
                <a:latin typeface="Segoe UI Light" panose="020B0502040204020203" pitchFamily="34" charset="0"/>
              </a:rPr>
              <a:t>small</a:t>
            </a:r>
          </a:p>
          <a:p>
            <a:pPr marL="285750" indent="-285750">
              <a:buFont typeface="Arial" panose="020B0604020202020204" pitchFamily="34" charset="0"/>
              <a:buChar char="•"/>
            </a:pPr>
            <a:endParaRPr lang="en-US" sz="2400" dirty="0" smtClean="0">
              <a:latin typeface="Segoe UI Light" panose="020B0502040204020203" pitchFamily="34" charset="0"/>
            </a:endParaRPr>
          </a:p>
          <a:p>
            <a:pPr marL="285750" indent="-285750">
              <a:buFont typeface="Arial" panose="020B0604020202020204" pitchFamily="34" charset="0"/>
              <a:buChar char="•"/>
            </a:pPr>
            <a:endParaRPr lang="en-US" sz="2400" dirty="0">
              <a:latin typeface="Segoe UI Light" panose="020B0502040204020203" pitchFamily="34" charset="0"/>
            </a:endParaRPr>
          </a:p>
          <a:p>
            <a:pPr algn="ctr">
              <a:lnSpc>
                <a:spcPct val="150000"/>
              </a:lnSpc>
            </a:pPr>
            <a:r>
              <a:rPr lang="en-US" sz="2400" dirty="0">
                <a:latin typeface="Segoe UI Light" panose="020B0502040204020203" pitchFamily="34" charset="0"/>
              </a:rPr>
              <a:t> </a:t>
            </a:r>
            <a:r>
              <a:rPr lang="en-US" sz="2400" dirty="0" smtClean="0">
                <a:latin typeface="Segoe UI Light" panose="020B0502040204020203" pitchFamily="34" charset="0"/>
              </a:rPr>
              <a:t>        </a:t>
            </a:r>
            <a:r>
              <a:rPr lang="en-US" sz="3200" b="1" dirty="0" smtClean="0">
                <a:solidFill>
                  <a:srgbClr val="FFC000"/>
                </a:solidFill>
                <a:latin typeface="Segoe UI Light" panose="020B0502040204020203" pitchFamily="34" charset="0"/>
              </a:rPr>
              <a:t>Self-service </a:t>
            </a:r>
            <a:r>
              <a:rPr lang="en-US" sz="3200" b="1" dirty="0">
                <a:solidFill>
                  <a:srgbClr val="FFC000"/>
                </a:solidFill>
                <a:latin typeface="Segoe UI Light" panose="020B0502040204020203" pitchFamily="34" charset="0"/>
              </a:rPr>
              <a:t>data provisioning </a:t>
            </a:r>
            <a:r>
              <a:rPr lang="en-US" sz="3200" dirty="0">
                <a:latin typeface="Segoe UI Light" panose="020B0502040204020203" pitchFamily="34" charset="0"/>
              </a:rPr>
              <a:t>aims at </a:t>
            </a:r>
            <a:r>
              <a:rPr lang="en-US" sz="3200" dirty="0" smtClean="0">
                <a:latin typeface="Segoe UI Light" panose="020B0502040204020203" pitchFamily="34" charset="0"/>
              </a:rPr>
              <a:t>reducing the challenge by </a:t>
            </a:r>
            <a:r>
              <a:rPr lang="en-US" sz="3200" dirty="0">
                <a:latin typeface="Segoe UI Light" panose="020B0502040204020203" pitchFamily="34" charset="0"/>
              </a:rPr>
              <a:t>providing </a:t>
            </a:r>
            <a:r>
              <a:rPr lang="en-US" sz="3200" dirty="0" smtClean="0">
                <a:latin typeface="Segoe UI Light" panose="020B0502040204020203" pitchFamily="34" charset="0"/>
              </a:rPr>
              <a:t>dataset </a:t>
            </a:r>
            <a:r>
              <a:rPr lang="en-US" sz="3200" dirty="0">
                <a:latin typeface="Segoe UI Light" panose="020B0502040204020203" pitchFamily="34" charset="0"/>
              </a:rPr>
              <a:t>discovery, acquisition and integration techniques intuitively to the end user</a:t>
            </a:r>
          </a:p>
        </p:txBody>
      </p:sp>
      <p:sp>
        <p:nvSpPr>
          <p:cNvPr id="9" name="Slide Number Placeholder 8"/>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51494" y="4438289"/>
            <a:ext cx="548257" cy="411193"/>
          </a:xfrm>
          <a:prstGeom prst="rect">
            <a:avLst/>
          </a:prstGeom>
        </p:spPr>
      </p:pic>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3781" y="2667718"/>
            <a:ext cx="574136" cy="430602"/>
          </a:xfrm>
          <a:prstGeom prst="rect">
            <a:avLst/>
          </a:prstGeom>
        </p:spPr>
      </p:pic>
    </p:spTree>
    <p:extLst>
      <p:ext uri="{BB962C8B-B14F-4D97-AF65-F5344CB8AC3E}">
        <p14:creationId xmlns:p14="http://schemas.microsoft.com/office/powerpoint/2010/main" val="14404109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Proposed Framework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40</a:t>
            </a:fld>
            <a:endParaRPr lang="en-US" dirty="0"/>
          </a:p>
        </p:txBody>
      </p:sp>
      <p:grpSp>
        <p:nvGrpSpPr>
          <p:cNvPr id="40" name="Group 39"/>
          <p:cNvGrpSpPr/>
          <p:nvPr/>
        </p:nvGrpSpPr>
        <p:grpSpPr>
          <a:xfrm>
            <a:off x="3987206" y="973008"/>
            <a:ext cx="8204794" cy="3405652"/>
            <a:chOff x="2037805" y="934947"/>
            <a:chExt cx="8204794" cy="3405652"/>
          </a:xfrm>
        </p:grpSpPr>
        <p:grpSp>
          <p:nvGrpSpPr>
            <p:cNvPr id="37" name="Group 36"/>
            <p:cNvGrpSpPr/>
            <p:nvPr/>
          </p:nvGrpSpPr>
          <p:grpSpPr>
            <a:xfrm>
              <a:off x="2119999" y="934947"/>
              <a:ext cx="6024259" cy="2939622"/>
              <a:chOff x="4465654" y="914399"/>
              <a:chExt cx="6345043" cy="3339879"/>
            </a:xfrm>
          </p:grpSpPr>
          <p:grpSp>
            <p:nvGrpSpPr>
              <p:cNvPr id="35" name="Group 34"/>
              <p:cNvGrpSpPr/>
              <p:nvPr/>
            </p:nvGrpSpPr>
            <p:grpSpPr>
              <a:xfrm>
                <a:off x="4465654" y="914399"/>
                <a:ext cx="6345043" cy="3339879"/>
                <a:chOff x="4465654" y="914399"/>
                <a:chExt cx="6345043" cy="3339879"/>
              </a:xfrm>
            </p:grpSpPr>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5654" y="944060"/>
                  <a:ext cx="6332591" cy="3310218"/>
                </a:xfrm>
                <a:prstGeom prst="rect">
                  <a:avLst/>
                </a:prstGeom>
              </p:spPr>
            </p:pic>
            <p:sp>
              <p:nvSpPr>
                <p:cNvPr id="34" name="Rectangle 33"/>
                <p:cNvSpPr/>
                <p:nvPr/>
              </p:nvSpPr>
              <p:spPr>
                <a:xfrm>
                  <a:off x="4478106" y="914399"/>
                  <a:ext cx="6332591" cy="331021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p:cNvSpPr/>
              <p:nvPr/>
            </p:nvSpPr>
            <p:spPr>
              <a:xfrm>
                <a:off x="6606283" y="2794571"/>
                <a:ext cx="934948" cy="1151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037805" y="3907375"/>
              <a:ext cx="8204794" cy="433224"/>
              <a:chOff x="2037805" y="3907375"/>
              <a:chExt cx="8204794" cy="433224"/>
            </a:xfrm>
          </p:grpSpPr>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37805" y="3907375"/>
                <a:ext cx="8204794" cy="433224"/>
              </a:xfrm>
              <a:prstGeom prst="rect">
                <a:avLst/>
              </a:prstGeom>
            </p:spPr>
          </p:pic>
          <p:sp>
            <p:nvSpPr>
              <p:cNvPr id="38" name="Rectangle 37"/>
              <p:cNvSpPr/>
              <p:nvPr/>
            </p:nvSpPr>
            <p:spPr>
              <a:xfrm>
                <a:off x="2099852" y="3915801"/>
                <a:ext cx="8051015" cy="39336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Group 41"/>
          <p:cNvGrpSpPr/>
          <p:nvPr/>
        </p:nvGrpSpPr>
        <p:grpSpPr>
          <a:xfrm>
            <a:off x="6095894" y="2560362"/>
            <a:ext cx="893592" cy="1148255"/>
            <a:chOff x="4152404" y="2506894"/>
            <a:chExt cx="893592" cy="1148255"/>
          </a:xfrm>
        </p:grpSpPr>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8024" y="2589796"/>
              <a:ext cx="877972" cy="1040059"/>
            </a:xfrm>
            <a:prstGeom prst="rect">
              <a:avLst/>
            </a:prstGeom>
          </p:spPr>
        </p:pic>
        <p:sp>
          <p:nvSpPr>
            <p:cNvPr id="41" name="Rectangle 40"/>
            <p:cNvSpPr/>
            <p:nvPr/>
          </p:nvSpPr>
          <p:spPr>
            <a:xfrm>
              <a:off x="4152404" y="2506894"/>
              <a:ext cx="887681" cy="1148255"/>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p:cNvGrpSpPr/>
          <p:nvPr/>
        </p:nvGrpSpPr>
        <p:grpSpPr>
          <a:xfrm>
            <a:off x="351061" y="1134976"/>
            <a:ext cx="3563523" cy="1200329"/>
            <a:chOff x="1870270" y="1094255"/>
            <a:chExt cx="3563523" cy="1200329"/>
          </a:xfrm>
        </p:grpSpPr>
        <p:sp>
          <p:nvSpPr>
            <p:cNvPr id="49" name="Rectangle 48"/>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2118398" y="1094255"/>
              <a:ext cx="3315395" cy="1200329"/>
            </a:xfrm>
            <a:prstGeom prst="rect">
              <a:avLst/>
            </a:prstGeom>
            <a:noFill/>
          </p:spPr>
          <p:txBody>
            <a:bodyPr wrap="none" rtlCol="0">
              <a:spAutoFit/>
            </a:bodyPr>
            <a:lstStyle/>
            <a:p>
              <a:r>
                <a:rPr lang="en-US" b="1" dirty="0">
                  <a:latin typeface="+mj-lt"/>
                </a:rPr>
                <a:t>Dataset Maintenance &amp; </a:t>
              </a:r>
              <a:r>
                <a:rPr lang="en-US" b="1" dirty="0" smtClean="0">
                  <a:latin typeface="+mj-lt"/>
                </a:rPr>
                <a:t>Discovery</a:t>
              </a:r>
            </a:p>
            <a:p>
              <a:pPr marL="285750" indent="-285750">
                <a:buFont typeface="Wingdings" charset="2"/>
                <a:buChar char="§"/>
              </a:pPr>
              <a:r>
                <a:rPr lang="en-US" b="1" dirty="0" smtClean="0">
                  <a:latin typeface="+mj-lt"/>
                </a:rPr>
                <a:t>HDL</a:t>
              </a:r>
            </a:p>
            <a:p>
              <a:pPr marL="285750" indent="-285750">
                <a:buFont typeface="Wingdings" charset="2"/>
                <a:buChar char="§"/>
              </a:pPr>
              <a:r>
                <a:rPr lang="en-US" b="1" dirty="0" smtClean="0">
                  <a:latin typeface="+mj-lt"/>
                </a:rPr>
                <a:t>Roomba</a:t>
              </a:r>
              <a:endParaRPr lang="en-US" b="1" dirty="0">
                <a:latin typeface="+mj-lt"/>
              </a:endParaRPr>
            </a:p>
            <a:p>
              <a:endParaRPr lang="en-US" b="1" dirty="0">
                <a:latin typeface="+mj-lt"/>
              </a:endParaRPr>
            </a:p>
          </p:txBody>
        </p:sp>
      </p:grpSp>
      <p:grpSp>
        <p:nvGrpSpPr>
          <p:cNvPr id="51" name="Group 50"/>
          <p:cNvGrpSpPr/>
          <p:nvPr/>
        </p:nvGrpSpPr>
        <p:grpSpPr>
          <a:xfrm>
            <a:off x="351061" y="2170967"/>
            <a:ext cx="1847400" cy="646331"/>
            <a:chOff x="1870270" y="1101812"/>
            <a:chExt cx="1847400" cy="646331"/>
          </a:xfrm>
        </p:grpSpPr>
        <p:sp>
          <p:nvSpPr>
            <p:cNvPr id="52" name="Rectangle 51"/>
            <p:cNvSpPr/>
            <p:nvPr/>
          </p:nvSpPr>
          <p:spPr>
            <a:xfrm>
              <a:off x="1870270" y="1185827"/>
              <a:ext cx="236306" cy="20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2112487" y="1101812"/>
              <a:ext cx="1605183" cy="646331"/>
            </a:xfrm>
            <a:prstGeom prst="rect">
              <a:avLst/>
            </a:prstGeom>
            <a:noFill/>
          </p:spPr>
          <p:txBody>
            <a:bodyPr wrap="none" rtlCol="0">
              <a:spAutoFit/>
            </a:bodyPr>
            <a:lstStyle/>
            <a:p>
              <a:r>
                <a:rPr lang="en-US" b="1" dirty="0">
                  <a:latin typeface="+mj-lt"/>
                </a:rPr>
                <a:t>Dataset </a:t>
              </a:r>
              <a:r>
                <a:rPr lang="en-US" b="1" dirty="0" smtClean="0">
                  <a:latin typeface="+mj-lt"/>
                </a:rPr>
                <a:t>Quality</a:t>
              </a:r>
              <a:endParaRPr lang="en-US" b="1" dirty="0">
                <a:latin typeface="+mj-lt"/>
              </a:endParaRPr>
            </a:p>
            <a:p>
              <a:endParaRPr lang="en-US" b="1" dirty="0">
                <a:latin typeface="+mj-lt"/>
              </a:endParaRPr>
            </a:p>
          </p:txBody>
        </p:sp>
      </p:grpSp>
    </p:spTree>
    <p:extLst>
      <p:ext uri="{BB962C8B-B14F-4D97-AF65-F5344CB8AC3E}">
        <p14:creationId xmlns:p14="http://schemas.microsoft.com/office/powerpoint/2010/main" val="1744719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smtClean="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sp>
        <p:nvSpPr>
          <p:cNvPr id="7" name="TextBox 6"/>
          <p:cNvSpPr txBox="1"/>
          <p:nvPr/>
        </p:nvSpPr>
        <p:spPr>
          <a:xfrm>
            <a:off x="882434" y="493296"/>
            <a:ext cx="9840275" cy="3785652"/>
          </a:xfrm>
          <a:prstGeom prst="rect">
            <a:avLst/>
          </a:prstGeom>
          <a:noFill/>
        </p:spPr>
        <p:txBody>
          <a:bodyPr wrap="square" rtlCol="0">
            <a:spAutoFit/>
          </a:bodyPr>
          <a:lstStyle/>
          <a:p>
            <a:pPr algn="ctr"/>
            <a:r>
              <a:rPr lang="en-US" sz="4000" b="1" dirty="0" smtClean="0">
                <a:solidFill>
                  <a:srgbClr val="000000"/>
                </a:solidFill>
                <a:latin typeface="+mj-lt"/>
              </a:rPr>
              <a:t>PART II</a:t>
            </a:r>
          </a:p>
          <a:p>
            <a:pPr marL="0" lvl="1" algn="ctr"/>
            <a:endParaRPr lang="en-US" sz="4000" dirty="0" smtClean="0">
              <a:latin typeface="+mj-lt"/>
            </a:endParaRPr>
          </a:p>
          <a:p>
            <a:pPr marL="0" lvl="1" algn="ctr"/>
            <a:r>
              <a:rPr lang="en-US" sz="4000" dirty="0" smtClean="0">
                <a:latin typeface="+mj-lt"/>
              </a:rPr>
              <a:t>Towards Enriched Enterprise Data</a:t>
            </a:r>
          </a:p>
          <a:p>
            <a:pPr algn="ctr"/>
            <a:endParaRPr lang="en-US" sz="4000" b="1" dirty="0" smtClean="0">
              <a:solidFill>
                <a:srgbClr val="000000"/>
              </a:solidFill>
              <a:latin typeface="+mj-lt"/>
            </a:endParaRPr>
          </a:p>
          <a:p>
            <a:pPr algn="ctr"/>
            <a:endParaRPr lang="en-US" sz="4000" b="1" dirty="0">
              <a:solidFill>
                <a:srgbClr val="000000"/>
              </a:solidFill>
              <a:latin typeface="+mj-lt"/>
            </a:endParaRPr>
          </a:p>
          <a:p>
            <a:pPr algn="ctr"/>
            <a:endParaRPr lang="en-US" sz="40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41</a:t>
            </a:fld>
            <a:endParaRPr lang="en-US" dirty="0"/>
          </a:p>
        </p:txBody>
      </p:sp>
      <p:sp>
        <p:nvSpPr>
          <p:cNvPr id="12" name="TextBox 11"/>
          <p:cNvSpPr txBox="1"/>
          <p:nvPr/>
        </p:nvSpPr>
        <p:spPr>
          <a:xfrm>
            <a:off x="882434" y="3146975"/>
            <a:ext cx="4873963" cy="2677656"/>
          </a:xfrm>
          <a:prstGeom prst="rect">
            <a:avLst/>
          </a:prstGeom>
          <a:noFill/>
        </p:spPr>
        <p:txBody>
          <a:bodyPr wrap="none" rtlCol="0">
            <a:spAutoFit/>
          </a:bodyPr>
          <a:lstStyle/>
          <a:p>
            <a:r>
              <a:rPr lang="en-US" sz="2400" b="1" dirty="0" smtClean="0">
                <a:latin typeface="+mj-lt"/>
              </a:rPr>
              <a:t>Research Challenges</a:t>
            </a:r>
          </a:p>
          <a:p>
            <a:endParaRPr lang="en-US" sz="2400" dirty="0">
              <a:latin typeface="+mj-lt"/>
            </a:endParaRPr>
          </a:p>
          <a:p>
            <a:pPr marL="285750" indent="-285750">
              <a:buFont typeface="Wingdings" charset="2"/>
              <a:buChar char="§"/>
            </a:pPr>
            <a:r>
              <a:rPr lang="en-US" sz="2400" dirty="0">
                <a:latin typeface="+mj-lt"/>
              </a:rPr>
              <a:t>Dataset </a:t>
            </a:r>
            <a:r>
              <a:rPr lang="en-US" sz="2400" dirty="0" smtClean="0">
                <a:latin typeface="+mj-lt"/>
              </a:rPr>
              <a:t>Integration and Enrichment</a:t>
            </a:r>
            <a:endParaRPr lang="en-US" sz="2400" dirty="0">
              <a:latin typeface="+mj-lt"/>
            </a:endParaRPr>
          </a:p>
          <a:p>
            <a:pPr marL="285750" indent="-285750">
              <a:buFont typeface="Wingdings" charset="2"/>
              <a:buChar char="§"/>
            </a:pPr>
            <a:endParaRPr lang="en-US" sz="2400" dirty="0">
              <a:latin typeface="+mj-lt"/>
            </a:endParaRPr>
          </a:p>
          <a:p>
            <a:pPr marL="285750" indent="-285750">
              <a:buFont typeface="Wingdings" charset="2"/>
              <a:buChar char="§"/>
            </a:pPr>
            <a:endParaRPr lang="en-US" sz="2400" dirty="0" smtClean="0">
              <a:latin typeface="+mj-lt"/>
            </a:endParaRPr>
          </a:p>
          <a:p>
            <a:endParaRPr lang="en-US" sz="2400" dirty="0">
              <a:latin typeface="+mj-lt"/>
            </a:endParaRPr>
          </a:p>
          <a:p>
            <a:endParaRPr lang="en-US" sz="2400" dirty="0">
              <a:latin typeface="+mj-lt"/>
            </a:endParaRPr>
          </a:p>
        </p:txBody>
      </p:sp>
      <p:cxnSp>
        <p:nvCxnSpPr>
          <p:cNvPr id="14" name="Straight Connector 13"/>
          <p:cNvCxnSpPr/>
          <p:nvPr/>
        </p:nvCxnSpPr>
        <p:spPr>
          <a:xfrm flipV="1">
            <a:off x="882434" y="2856120"/>
            <a:ext cx="10034340" cy="205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0263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Enterprise </a:t>
              </a:r>
              <a:r>
                <a:rPr lang="en-US" sz="3200" b="1" dirty="0" smtClean="0">
                  <a:latin typeface="+mj-lt"/>
                </a:rPr>
                <a:t>Knowledge Base </a:t>
              </a:r>
              <a:r>
                <a:rPr lang="en-US" sz="3200" b="1" dirty="0" smtClean="0">
                  <a:latin typeface="+mj-lt"/>
                </a:rPr>
                <a:t>Services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42</a:t>
            </a:fld>
            <a:endParaRPr lang="en-US" dirty="0">
              <a:latin typeface="+mj-lt"/>
            </a:endParaRPr>
          </a:p>
        </p:txBody>
      </p:sp>
      <p:pic>
        <p:nvPicPr>
          <p:cNvPr id="6" name="Picture 5"/>
          <p:cNvPicPr>
            <a:picLocks noChangeAspect="1"/>
          </p:cNvPicPr>
          <p:nvPr/>
        </p:nvPicPr>
        <p:blipFill>
          <a:blip r:embed="rId5"/>
          <a:stretch>
            <a:fillRect/>
          </a:stretch>
        </p:blipFill>
        <p:spPr>
          <a:xfrm>
            <a:off x="319448" y="1002782"/>
            <a:ext cx="2697707" cy="2652367"/>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51705" y="2614911"/>
            <a:ext cx="1233192" cy="759646"/>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15410" y="1234384"/>
            <a:ext cx="4146020" cy="2189161"/>
          </a:xfrm>
          <a:prstGeom prst="rect">
            <a:avLst/>
          </a:prstGeom>
        </p:spPr>
      </p:pic>
      <p:grpSp>
        <p:nvGrpSpPr>
          <p:cNvPr id="21" name="Group 20"/>
          <p:cNvGrpSpPr/>
          <p:nvPr/>
        </p:nvGrpSpPr>
        <p:grpSpPr>
          <a:xfrm>
            <a:off x="2457404" y="3859381"/>
            <a:ext cx="5656809" cy="2400657"/>
            <a:chOff x="319448" y="4021823"/>
            <a:chExt cx="5656809" cy="2400657"/>
          </a:xfrm>
        </p:grpSpPr>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19448" y="4436668"/>
              <a:ext cx="830610" cy="830610"/>
            </a:xfrm>
            <a:prstGeom prst="rect">
              <a:avLst/>
            </a:prstGeom>
          </p:spPr>
        </p:pic>
        <p:sp>
          <p:nvSpPr>
            <p:cNvPr id="20" name="TextBox 19"/>
            <p:cNvSpPr txBox="1"/>
            <p:nvPr/>
          </p:nvSpPr>
          <p:spPr>
            <a:xfrm>
              <a:off x="1339410" y="4021823"/>
              <a:ext cx="4636847" cy="2400657"/>
            </a:xfrm>
            <a:prstGeom prst="rect">
              <a:avLst/>
            </a:prstGeom>
            <a:noFill/>
          </p:spPr>
          <p:txBody>
            <a:bodyPr wrap="none" rtlCol="0">
              <a:spAutoFit/>
            </a:bodyPr>
            <a:lstStyle/>
            <a:p>
              <a:pPr marL="285750" indent="-285750">
                <a:lnSpc>
                  <a:spcPct val="150000"/>
                </a:lnSpc>
                <a:buFont typeface="Wingdings" charset="2"/>
                <a:buChar char="§"/>
              </a:pPr>
              <a:r>
                <a:rPr lang="en-US" sz="2000" dirty="0" smtClean="0">
                  <a:latin typeface="+mj-lt"/>
                </a:rPr>
                <a:t>Search service (ranked, contextual)</a:t>
              </a:r>
            </a:p>
            <a:p>
              <a:pPr marL="285750" indent="-285750">
                <a:lnSpc>
                  <a:spcPct val="150000"/>
                </a:lnSpc>
                <a:buFont typeface="Wingdings" charset="2"/>
                <a:buChar char="§"/>
              </a:pPr>
              <a:r>
                <a:rPr lang="en-US" sz="2000" dirty="0" smtClean="0">
                  <a:latin typeface="+mj-lt"/>
                </a:rPr>
                <a:t>Entities and properties recommendation</a:t>
              </a:r>
            </a:p>
            <a:p>
              <a:pPr marL="285750" indent="-285750">
                <a:lnSpc>
                  <a:spcPct val="150000"/>
                </a:lnSpc>
                <a:buFont typeface="Wingdings" charset="2"/>
                <a:buChar char="§"/>
              </a:pPr>
              <a:r>
                <a:rPr lang="en-US" sz="2000" dirty="0" smtClean="0">
                  <a:latin typeface="+mj-lt"/>
                </a:rPr>
                <a:t>Data enrichment and augmentation</a:t>
              </a:r>
            </a:p>
            <a:p>
              <a:pPr marL="285750" indent="-285750">
                <a:lnSpc>
                  <a:spcPct val="150000"/>
                </a:lnSpc>
                <a:buFont typeface="Wingdings" charset="2"/>
                <a:buChar char="§"/>
              </a:pPr>
              <a:r>
                <a:rPr lang="en-US" sz="2000" dirty="0" smtClean="0">
                  <a:latin typeface="+mj-lt"/>
                </a:rPr>
                <a:t>Enhancing schema matching</a:t>
              </a:r>
            </a:p>
            <a:p>
              <a:pPr marL="285750" indent="-285750">
                <a:lnSpc>
                  <a:spcPct val="150000"/>
                </a:lnSpc>
                <a:buFont typeface="Wingdings" charset="2"/>
                <a:buChar char="§"/>
              </a:pPr>
              <a:endParaRPr lang="en-US" sz="2000" dirty="0">
                <a:latin typeface="+mj-lt"/>
              </a:endParaRPr>
            </a:p>
          </p:txBody>
        </p:sp>
      </p:grpSp>
    </p:spTree>
    <p:extLst>
      <p:ext uri="{BB962C8B-B14F-4D97-AF65-F5344CB8AC3E}">
        <p14:creationId xmlns:p14="http://schemas.microsoft.com/office/powerpoint/2010/main" val="41594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Data Enrichment</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43</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grpSp>
        <p:nvGrpSpPr>
          <p:cNvPr id="14" name="Group 13"/>
          <p:cNvGrpSpPr/>
          <p:nvPr/>
        </p:nvGrpSpPr>
        <p:grpSpPr>
          <a:xfrm>
            <a:off x="7841411" y="1093163"/>
            <a:ext cx="3935775" cy="2797349"/>
            <a:chOff x="330812" y="1327639"/>
            <a:chExt cx="2890496" cy="2304318"/>
          </a:xfrm>
        </p:grpSpPr>
        <p:pic>
          <p:nvPicPr>
            <p:cNvPr id="15"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0812" y="1327639"/>
              <a:ext cx="2890496" cy="975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07035" y="1644162"/>
              <a:ext cx="706303" cy="198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Connector 17"/>
            <p:cNvCxnSpPr/>
            <p:nvPr/>
          </p:nvCxnSpPr>
          <p:spPr>
            <a:xfrm flipH="1" flipV="1">
              <a:off x="348385" y="1353983"/>
              <a:ext cx="158651" cy="290180"/>
            </a:xfrm>
            <a:prstGeom prst="line">
              <a:avLst/>
            </a:prstGeom>
            <a:ln w="6350">
              <a:solidFill>
                <a:srgbClr val="66666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747346" y="1353983"/>
              <a:ext cx="465992" cy="290179"/>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348385" y="2303219"/>
              <a:ext cx="158651" cy="1328738"/>
            </a:xfrm>
            <a:prstGeom prst="line">
              <a:avLst/>
            </a:prstGeom>
            <a:ln w="6350">
              <a:solidFill>
                <a:srgbClr val="666666"/>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6499" y="1828794"/>
              <a:ext cx="473307" cy="139442"/>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1100" b="1" i="1" kern="0" dirty="0" smtClean="0">
                  <a:latin typeface="+mj-lt"/>
                  <a:ea typeface="Arial Unicode MS" pitchFamily="34" charset="-128"/>
                  <a:cs typeface="Times New Roman" panose="02020603050405020304" pitchFamily="18" charset="0"/>
                </a:rPr>
                <a:t>PL_C</a:t>
              </a:r>
            </a:p>
          </p:txBody>
        </p:sp>
        <p:sp>
          <p:nvSpPr>
            <p:cNvPr id="22" name="TextBox 21"/>
            <p:cNvSpPr txBox="1"/>
            <p:nvPr/>
          </p:nvSpPr>
          <p:spPr>
            <a:xfrm>
              <a:off x="459410" y="1400906"/>
              <a:ext cx="236653" cy="88736"/>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700" b="1" i="1" kern="0" dirty="0" smtClean="0">
                  <a:latin typeface="+mj-lt"/>
                  <a:ea typeface="Arial Unicode MS" pitchFamily="34" charset="-128"/>
                  <a:cs typeface="Times New Roman" panose="02020603050405020304" pitchFamily="18" charset="0"/>
                </a:rPr>
                <a:t>PL_C</a:t>
              </a:r>
            </a:p>
          </p:txBody>
        </p:sp>
      </p:grpSp>
      <p:sp>
        <p:nvSpPr>
          <p:cNvPr id="23" name="TextBox 22"/>
          <p:cNvSpPr txBox="1"/>
          <p:nvPr/>
        </p:nvSpPr>
        <p:spPr>
          <a:xfrm>
            <a:off x="363415" y="1048318"/>
            <a:ext cx="6774342" cy="443198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400" dirty="0">
                <a:latin typeface="+mj-lt"/>
              </a:rPr>
              <a:t>A</a:t>
            </a:r>
            <a:r>
              <a:rPr lang="en-US" sz="2400" dirty="0" smtClean="0">
                <a:latin typeface="+mj-lt"/>
              </a:rPr>
              <a:t>nnotates </a:t>
            </a:r>
            <a:r>
              <a:rPr lang="en-US" sz="2400" dirty="0">
                <a:latin typeface="+mj-lt"/>
              </a:rPr>
              <a:t>datasets based on the semantics of the data at the instance level</a:t>
            </a:r>
          </a:p>
          <a:p>
            <a:pPr marL="285750" indent="-285750">
              <a:buFont typeface="Arial" panose="020B0604020202020204" pitchFamily="34" charset="0"/>
              <a:buChar char="•"/>
            </a:pPr>
            <a:endParaRPr lang="en-US" sz="2400" dirty="0" smtClean="0">
              <a:latin typeface="+mj-lt"/>
            </a:endParaRPr>
          </a:p>
          <a:p>
            <a:pPr marL="285750" indent="-285750">
              <a:buFont typeface="Arial" panose="020B0604020202020204" pitchFamily="34" charset="0"/>
              <a:buChar char="•"/>
            </a:pPr>
            <a:r>
              <a:rPr lang="en-US" sz="2400" dirty="0" smtClean="0">
                <a:latin typeface="+mj-lt"/>
              </a:rPr>
              <a:t>We represent </a:t>
            </a:r>
            <a:r>
              <a:rPr lang="en-US" sz="2400" dirty="0" smtClean="0">
                <a:latin typeface="+mj-lt"/>
              </a:rPr>
              <a:t>each instance at the cell level with a set of types retrieved from our service</a:t>
            </a:r>
          </a:p>
          <a:p>
            <a:pPr marL="285750" indent="-285750">
              <a:buFont typeface="Arial" panose="020B0604020202020204" pitchFamily="34" charset="0"/>
              <a:buChar char="•"/>
            </a:pPr>
            <a:endParaRPr lang="en-US" sz="2400" dirty="0" smtClean="0">
              <a:latin typeface="+mj-lt"/>
            </a:endParaRPr>
          </a:p>
          <a:p>
            <a:pPr marL="285750" indent="-285750">
              <a:buFont typeface="Arial" panose="020B0604020202020204" pitchFamily="34" charset="0"/>
              <a:buChar char="•"/>
            </a:pPr>
            <a:r>
              <a:rPr lang="en-US" sz="2400" dirty="0" smtClean="0">
                <a:latin typeface="+mj-lt"/>
              </a:rPr>
              <a:t>The column is represented now as a vector of rich types and their corresponding confidence</a:t>
            </a:r>
          </a:p>
          <a:p>
            <a:pPr marL="285750" indent="-285750">
              <a:buFont typeface="Arial" panose="020B0604020202020204" pitchFamily="34" charset="0"/>
              <a:buChar char="•"/>
            </a:pPr>
            <a:endParaRPr lang="en-US" sz="2400" kern="0" dirty="0" smtClean="0">
              <a:latin typeface="+mj-lt"/>
              <a:ea typeface="Arial Unicode MS" pitchFamily="34" charset="-128"/>
              <a:cs typeface="Arial Unicode MS" pitchFamily="34" charset="-128"/>
            </a:endParaRPr>
          </a:p>
          <a:p>
            <a:pPr marL="285750" indent="-285750">
              <a:buFont typeface="Arial" panose="020B0604020202020204" pitchFamily="34" charset="0"/>
              <a:buChar char="•"/>
            </a:pPr>
            <a:r>
              <a:rPr lang="en-US" sz="2400" kern="0" dirty="0" smtClean="0">
                <a:latin typeface="+mj-lt"/>
                <a:ea typeface="Arial Unicode MS" pitchFamily="34" charset="-128"/>
                <a:cs typeface="Arial Unicode MS" pitchFamily="34" charset="-128"/>
              </a:rPr>
              <a:t>Select the </a:t>
            </a:r>
            <a:r>
              <a:rPr lang="en-US" sz="2400" kern="0" dirty="0" smtClean="0">
                <a:latin typeface="+mj-lt"/>
                <a:ea typeface="Arial Unicode MS" pitchFamily="34" charset="-128"/>
                <a:cs typeface="Arial Unicode MS" pitchFamily="34" charset="-128"/>
              </a:rPr>
              <a:t>most common type to annotate and label the column </a:t>
            </a:r>
          </a:p>
          <a:p>
            <a:pPr marL="285750" indent="-285750">
              <a:buFont typeface="Arial" panose="020B0604020202020204" pitchFamily="34" charset="0"/>
              <a:buChar char="•"/>
            </a:pPr>
            <a:endParaRPr lang="en-US" sz="2400" kern="0" dirty="0" smtClean="0">
              <a:latin typeface="+mj-lt"/>
              <a:ea typeface="Arial Unicode MS" pitchFamily="34" charset="-128"/>
              <a:cs typeface="Arial Unicode MS" pitchFamily="34" charset="-128"/>
            </a:endParaRPr>
          </a:p>
        </p:txBody>
      </p:sp>
      <p:graphicFrame>
        <p:nvGraphicFramePr>
          <p:cNvPr id="24" name="Table 23"/>
          <p:cNvGraphicFramePr>
            <a:graphicFrameLocks noGrp="1"/>
          </p:cNvGraphicFramePr>
          <p:nvPr>
            <p:extLst>
              <p:ext uri="{D42A27DB-BD31-4B8C-83A1-F6EECF244321}">
                <p14:modId xmlns:p14="http://schemas.microsoft.com/office/powerpoint/2010/main" val="1246563386"/>
              </p:ext>
            </p:extLst>
          </p:nvPr>
        </p:nvGraphicFramePr>
        <p:xfrm>
          <a:off x="9594204" y="2189418"/>
          <a:ext cx="912164" cy="2462875"/>
        </p:xfrm>
        <a:graphic>
          <a:graphicData uri="http://schemas.openxmlformats.org/drawingml/2006/table">
            <a:tbl>
              <a:tblPr firstRow="1" bandRow="1">
                <a:tableStyleId>{2D5ABB26-0587-4C30-8999-92F81FD0307C}</a:tableStyleId>
              </a:tblPr>
              <a:tblGrid>
                <a:gridCol w="912164"/>
              </a:tblGrid>
              <a:tr h="339939">
                <a:tc>
                  <a:txBody>
                    <a:bodyPr/>
                    <a:lstStyle/>
                    <a:p>
                      <a:pPr algn="ctr"/>
                      <a:r>
                        <a:rPr lang="en-US" sz="900" b="1" dirty="0" smtClean="0">
                          <a:latin typeface="Segoe UI Light" panose="020B0502040204020203" pitchFamily="34" charset="0"/>
                        </a:rPr>
                        <a:t>PL_C</a:t>
                      </a:r>
                      <a:endParaRPr lang="en-US" sz="900" b="1"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443058">
                <a:tc>
                  <a:txBody>
                    <a:bodyPr/>
                    <a:lstStyle/>
                    <a:p>
                      <a:r>
                        <a:rPr lang="en-US" sz="900" b="1" dirty="0" smtClean="0">
                          <a:latin typeface="Segoe UI Light" panose="020B0502040204020203" pitchFamily="34" charset="0"/>
                        </a:rPr>
                        <a:t>country</a:t>
                      </a:r>
                      <a:r>
                        <a:rPr lang="en-US" sz="900" dirty="0" smtClean="0">
                          <a:latin typeface="Segoe UI Light" panose="020B0502040204020203" pitchFamily="34" charset="0"/>
                        </a:rPr>
                        <a:t>:87,3212, </a:t>
                      </a:r>
                      <a:r>
                        <a:rPr lang="en-US" sz="900" b="1" dirty="0" smtClean="0">
                          <a:latin typeface="Segoe UI Light" panose="020B0502040204020203" pitchFamily="34" charset="0"/>
                        </a:rPr>
                        <a:t>music album</a:t>
                      </a:r>
                      <a:r>
                        <a:rPr lang="en-US" sz="900" dirty="0" smtClean="0">
                          <a:latin typeface="Segoe UI Light" panose="020B0502040204020203" pitchFamily="34" charset="0"/>
                        </a:rPr>
                        <a:t>:12,331</a:t>
                      </a:r>
                      <a:r>
                        <a:rPr lang="en-US" sz="900" baseline="0" dirty="0" smtClean="0">
                          <a:latin typeface="Segoe UI Light" panose="020B0502040204020203" pitchFamily="34" charset="0"/>
                        </a:rPr>
                        <a:t>,</a:t>
                      </a:r>
                      <a:r>
                        <a:rPr lang="en-US" sz="900" b="1" dirty="0" smtClean="0">
                          <a:latin typeface="Segoe UI Light" panose="020B0502040204020203" pitchFamily="34" charset="0"/>
                          <a:cs typeface="Courier New" pitchFamily="49" charset="0"/>
                        </a:rPr>
                        <a:t>Order of Chivalry</a:t>
                      </a:r>
                      <a:r>
                        <a:rPr lang="en-US" sz="900" dirty="0" smtClean="0">
                          <a:latin typeface="Segoe UI Light" panose="020B0502040204020203" pitchFamily="34" charset="0"/>
                          <a:cs typeface="Courier New" pitchFamily="49" charset="0"/>
                        </a:rPr>
                        <a:t>:11,2321</a:t>
                      </a:r>
                      <a:endParaRPr lang="en-US" sz="900"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39939">
                <a:tc>
                  <a:txBody>
                    <a:bodyPr/>
                    <a:lstStyle/>
                    <a:p>
                      <a:r>
                        <a:rPr lang="en-US" sz="900" dirty="0" smtClean="0">
                          <a:latin typeface="Segoe UI Light" panose="020B0502040204020203" pitchFamily="34" charset="0"/>
                        </a:rPr>
                        <a:t>……</a:t>
                      </a:r>
                      <a:endParaRPr lang="en-US" sz="900"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39939">
                <a:tc>
                  <a:txBody>
                    <a:bodyPr/>
                    <a:lstStyle/>
                    <a:p>
                      <a:r>
                        <a:rPr lang="en-US" sz="900" dirty="0" smtClean="0">
                          <a:latin typeface="Segoe UI Light" panose="020B0502040204020203" pitchFamily="34" charset="0"/>
                        </a:rPr>
                        <a:t>…….</a:t>
                      </a:r>
                      <a:endParaRPr lang="en-US" sz="900" dirty="0">
                        <a:latin typeface="Segoe UI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25" name="Striped Right Arrow 24"/>
          <p:cNvSpPr/>
          <p:nvPr/>
        </p:nvSpPr>
        <p:spPr bwMode="gray">
          <a:xfrm>
            <a:off x="9043083" y="3287842"/>
            <a:ext cx="551122" cy="128082"/>
          </a:xfrm>
          <a:prstGeom prst="stripedRightArrow">
            <a:avLst/>
          </a:prstGeom>
          <a:ln>
            <a:headEnd/>
            <a:tailEnd/>
          </a:ln>
        </p:spPr>
        <p:style>
          <a:lnRef idx="2">
            <a:schemeClr val="dk1"/>
          </a:lnRef>
          <a:fillRef idx="1">
            <a:schemeClr val="lt1"/>
          </a:fillRef>
          <a:effectRef idx="0">
            <a:schemeClr val="dk1"/>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i="0" u="none" strike="noStrike" kern="0" normalizeH="0" baseline="0" noProof="0" dirty="0" smtClean="0">
              <a:ln w="0"/>
              <a:effectLst>
                <a:outerShdw blurRad="38100" dist="19050" dir="2700000" algn="tl" rotWithShape="0">
                  <a:schemeClr val="dk1">
                    <a:alpha val="40000"/>
                  </a:schemeClr>
                </a:outerShdw>
              </a:effectLst>
              <a:uLnTx/>
              <a:uFillTx/>
              <a:latin typeface="+mj-lt"/>
              <a:ea typeface="Arial Unicode MS" pitchFamily="34" charset="-128"/>
              <a:cs typeface="Arial Unicode MS" pitchFamily="34" charset="-128"/>
            </a:endParaRPr>
          </a:p>
        </p:txBody>
      </p:sp>
    </p:spTree>
    <p:extLst>
      <p:ext uri="{BB962C8B-B14F-4D97-AF65-F5344CB8AC3E}">
        <p14:creationId xmlns:p14="http://schemas.microsoft.com/office/powerpoint/2010/main" val="9089860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Data Enrichment | Properties Ranking</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44</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pic>
        <p:nvPicPr>
          <p:cNvPr id="16" name="Picture 15"/>
          <p:cNvPicPr>
            <a:picLocks noChangeAspect="1"/>
          </p:cNvPicPr>
          <p:nvPr/>
        </p:nvPicPr>
        <p:blipFill>
          <a:blip r:embed="rId4">
            <a:alphaModFix amt="5000"/>
          </a:blip>
          <a:stretch>
            <a:fillRect/>
          </a:stretch>
        </p:blipFill>
        <p:spPr>
          <a:xfrm>
            <a:off x="8566996" y="1430806"/>
            <a:ext cx="5367004" cy="5367004"/>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10334" y="1157393"/>
            <a:ext cx="4932779" cy="4845280"/>
          </a:xfrm>
          <a:prstGeom prst="rect">
            <a:avLst/>
          </a:prstGeom>
        </p:spPr>
      </p:pic>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4000" y="1177659"/>
            <a:ext cx="5997447" cy="4825014"/>
          </a:xfrm>
          <a:prstGeom prst="rect">
            <a:avLst/>
          </a:prstGeom>
        </p:spPr>
      </p:pic>
    </p:spTree>
    <p:extLst>
      <p:ext uri="{BB962C8B-B14F-4D97-AF65-F5344CB8AC3E}">
        <p14:creationId xmlns:p14="http://schemas.microsoft.com/office/powerpoint/2010/main" val="175082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Data Enrichment | Properties Ranking</a:t>
              </a:r>
              <a:endParaRPr lang="en-US" sz="3200" b="1"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45</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1257" y="1050140"/>
            <a:ext cx="9066857" cy="4640602"/>
          </a:xfrm>
          <a:prstGeom prst="rect">
            <a:avLst/>
          </a:prstGeom>
        </p:spPr>
      </p:pic>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31524" y="84225"/>
            <a:ext cx="3755366" cy="6238421"/>
          </a:xfrm>
          <a:prstGeom prst="rect">
            <a:avLst/>
          </a:prstGeom>
        </p:spPr>
      </p:pic>
    </p:spTree>
    <p:extLst>
      <p:ext uri="{BB962C8B-B14F-4D97-AF65-F5344CB8AC3E}">
        <p14:creationId xmlns:p14="http://schemas.microsoft.com/office/powerpoint/2010/main" val="8121686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Improving Schema Matching</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46</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graphicFrame>
        <p:nvGraphicFramePr>
          <p:cNvPr id="26" name="Chart 25"/>
          <p:cNvGraphicFramePr>
            <a:graphicFrameLocks/>
          </p:cNvGraphicFramePr>
          <p:nvPr>
            <p:extLst>
              <p:ext uri="{D42A27DB-BD31-4B8C-83A1-F6EECF244321}">
                <p14:modId xmlns:p14="http://schemas.microsoft.com/office/powerpoint/2010/main" val="1535148370"/>
              </p:ext>
            </p:extLst>
          </p:nvPr>
        </p:nvGraphicFramePr>
        <p:xfrm>
          <a:off x="5688789" y="1062224"/>
          <a:ext cx="6128069" cy="3811177"/>
        </p:xfrm>
        <a:graphic>
          <a:graphicData uri="http://schemas.openxmlformats.org/drawingml/2006/chart">
            <c:chart xmlns:c="http://schemas.openxmlformats.org/drawingml/2006/chart" xmlns:r="http://schemas.openxmlformats.org/officeDocument/2006/relationships" r:id="rId4"/>
          </a:graphicData>
        </a:graphic>
      </p:graphicFrame>
      <p:sp>
        <p:nvSpPr>
          <p:cNvPr id="27" name="TextBox 26"/>
          <p:cNvSpPr txBox="1"/>
          <p:nvPr/>
        </p:nvSpPr>
        <p:spPr>
          <a:xfrm>
            <a:off x="324000" y="1151931"/>
            <a:ext cx="5131578" cy="443198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400" dirty="0" smtClean="0">
                <a:latin typeface="+mj-lt"/>
              </a:rPr>
              <a:t>Added the semantic matching to the Auto Mapping Core (AMC)</a:t>
            </a:r>
          </a:p>
          <a:p>
            <a:pPr marL="285750" indent="-285750">
              <a:buFont typeface="Arial" panose="020B0604020202020204" pitchFamily="34" charset="0"/>
              <a:buChar char="•"/>
            </a:pPr>
            <a:endParaRPr lang="en-US" sz="2400" dirty="0" smtClean="0">
              <a:latin typeface="+mj-lt"/>
            </a:endParaRPr>
          </a:p>
          <a:p>
            <a:pPr marL="285750" indent="-285750">
              <a:buFont typeface="Arial" panose="020B0604020202020204" pitchFamily="34" charset="0"/>
              <a:buChar char="•"/>
            </a:pPr>
            <a:r>
              <a:rPr lang="en-US" sz="2400" dirty="0" smtClean="0">
                <a:latin typeface="+mj-lt"/>
              </a:rPr>
              <a:t>Evaluated </a:t>
            </a:r>
            <a:r>
              <a:rPr lang="en-US" sz="2400" dirty="0">
                <a:latin typeface="+mj-lt"/>
              </a:rPr>
              <a:t>against data coming from two SAP systems: The Event Tracker and Travel Expense Manager</a:t>
            </a:r>
          </a:p>
          <a:p>
            <a:pPr marL="285750" indent="-285750">
              <a:buFont typeface="Arial" panose="020B0604020202020204" pitchFamily="34" charset="0"/>
              <a:buChar char="•"/>
            </a:pPr>
            <a:endParaRPr lang="en-US" sz="2400" dirty="0" smtClean="0">
              <a:latin typeface="+mj-lt"/>
            </a:endParaRPr>
          </a:p>
          <a:p>
            <a:pPr marL="285750" indent="-285750">
              <a:buFont typeface="Arial" panose="020B0604020202020204" pitchFamily="34" charset="0"/>
              <a:buChar char="•"/>
            </a:pPr>
            <a:r>
              <a:rPr lang="en-US" sz="2400" dirty="0" smtClean="0">
                <a:latin typeface="+mj-lt"/>
              </a:rPr>
              <a:t>Increased the overall confidence score with an average of 11% and the number of valid matches found with an average of 10%</a:t>
            </a:r>
          </a:p>
          <a:p>
            <a:pPr marL="285750" indent="-285750">
              <a:buFont typeface="Arial" panose="020B0604020202020204" pitchFamily="34" charset="0"/>
              <a:buChar char="•"/>
            </a:pPr>
            <a:endParaRPr lang="en-US" sz="2400" dirty="0">
              <a:latin typeface="+mj-lt"/>
            </a:endParaRPr>
          </a:p>
        </p:txBody>
      </p:sp>
    </p:spTree>
    <p:extLst>
      <p:ext uri="{BB962C8B-B14F-4D97-AF65-F5344CB8AC3E}">
        <p14:creationId xmlns:p14="http://schemas.microsoft.com/office/powerpoint/2010/main" val="2733434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Flashback | Revisiting Scenario</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47</a:t>
            </a:fld>
            <a:endParaRPr lang="en-US" dirty="0"/>
          </a:p>
        </p:txBody>
      </p:sp>
      <p:sp>
        <p:nvSpPr>
          <p:cNvPr id="12" name="TextBox 11"/>
          <p:cNvSpPr txBox="1"/>
          <p:nvPr/>
        </p:nvSpPr>
        <p:spPr>
          <a:xfrm>
            <a:off x="212520" y="1268083"/>
            <a:ext cx="11049449" cy="3785652"/>
          </a:xfrm>
          <a:prstGeom prst="rect">
            <a:avLst/>
          </a:prstGeom>
          <a:noFill/>
        </p:spPr>
        <p:txBody>
          <a:bodyPr wrap="square" rtlCol="0">
            <a:spAutoFit/>
          </a:bodyPr>
          <a:lstStyle/>
          <a:p>
            <a:r>
              <a:rPr lang="en-US" sz="2400" b="1" dirty="0" smtClean="0">
                <a:latin typeface="+mj-lt"/>
              </a:rPr>
              <a:t>Dan</a:t>
            </a:r>
            <a:r>
              <a:rPr lang="en-US" sz="2400" dirty="0" smtClean="0">
                <a:latin typeface="+mj-lt"/>
              </a:rPr>
              <a:t> now </a:t>
            </a:r>
            <a:r>
              <a:rPr lang="en-US" sz="2400" dirty="0">
                <a:latin typeface="+mj-lt"/>
              </a:rPr>
              <a:t>has access to various datasets that he found matching his query to the portal administered by </a:t>
            </a:r>
            <a:r>
              <a:rPr lang="en-US" sz="2400" b="1" dirty="0" smtClean="0">
                <a:latin typeface="+mj-lt"/>
              </a:rPr>
              <a:t>Paul</a:t>
            </a:r>
          </a:p>
          <a:p>
            <a:endParaRPr lang="en-US" sz="2400" b="1" dirty="0">
              <a:latin typeface="+mj-lt"/>
            </a:endParaRPr>
          </a:p>
          <a:p>
            <a:pPr marL="342900" indent="-342900">
              <a:buFont typeface="Arial" charset="0"/>
              <a:buChar char="•"/>
            </a:pPr>
            <a:r>
              <a:rPr lang="en-US" sz="2400" dirty="0" smtClean="0">
                <a:latin typeface="+mj-lt"/>
              </a:rPr>
              <a:t>Having </a:t>
            </a:r>
            <a:r>
              <a:rPr lang="en-US" sz="2400" dirty="0">
                <a:latin typeface="+mj-lt"/>
              </a:rPr>
              <a:t>imported those dataset into </a:t>
            </a:r>
            <a:r>
              <a:rPr lang="en-US" sz="2400" dirty="0" err="1">
                <a:latin typeface="+mj-lt"/>
              </a:rPr>
              <a:t>Lumira</a:t>
            </a:r>
            <a:r>
              <a:rPr lang="en-US" sz="2400" dirty="0">
                <a:latin typeface="+mj-lt"/>
              </a:rPr>
              <a:t>, </a:t>
            </a:r>
            <a:r>
              <a:rPr lang="en-US" sz="2400" b="1" dirty="0" smtClean="0">
                <a:latin typeface="+mj-lt"/>
              </a:rPr>
              <a:t>Dan</a:t>
            </a:r>
            <a:r>
              <a:rPr lang="en-US" sz="2400" dirty="0" smtClean="0">
                <a:latin typeface="+mj-lt"/>
              </a:rPr>
              <a:t> will </a:t>
            </a:r>
            <a:r>
              <a:rPr lang="en-US" sz="2400" dirty="0">
                <a:latin typeface="+mj-lt"/>
              </a:rPr>
              <a:t>be also able to use the internal knowledge base to apply various semantic enrichments on this </a:t>
            </a:r>
            <a:r>
              <a:rPr lang="en-US" sz="2400" dirty="0" smtClean="0">
                <a:latin typeface="+mj-lt"/>
              </a:rPr>
              <a:t>data</a:t>
            </a:r>
          </a:p>
          <a:p>
            <a:pPr marL="342900" indent="-342900">
              <a:buFont typeface="Arial" charset="0"/>
              <a:buChar char="•"/>
            </a:pPr>
            <a:endParaRPr lang="en-US" sz="2400" dirty="0">
              <a:latin typeface="+mj-lt"/>
            </a:endParaRPr>
          </a:p>
          <a:p>
            <a:pPr marL="342900" indent="-342900">
              <a:buFont typeface="Arial" charset="0"/>
              <a:buChar char="•"/>
            </a:pPr>
            <a:r>
              <a:rPr lang="en-US" sz="2400" dirty="0" smtClean="0">
                <a:latin typeface="+mj-lt"/>
              </a:rPr>
              <a:t>Dan will </a:t>
            </a:r>
            <a:r>
              <a:rPr lang="en-US" sz="2400" dirty="0">
                <a:latin typeface="+mj-lt"/>
              </a:rPr>
              <a:t>be also able to use the schema matching services to find and merge those datasets in his </a:t>
            </a:r>
            <a:r>
              <a:rPr lang="en-US" sz="2400" dirty="0" smtClean="0">
                <a:latin typeface="+mj-lt"/>
              </a:rPr>
              <a:t>reports</a:t>
            </a:r>
          </a:p>
          <a:p>
            <a:pPr marL="342900" indent="-342900">
              <a:buFont typeface="Arial" charset="0"/>
              <a:buChar char="•"/>
            </a:pPr>
            <a:endParaRPr lang="en-US" sz="2400" dirty="0">
              <a:latin typeface="+mj-lt"/>
            </a:endParaRPr>
          </a:p>
          <a:p>
            <a:pPr marL="342900" indent="-342900">
              <a:buFont typeface="Arial" charset="0"/>
              <a:buChar char="•"/>
            </a:pPr>
            <a:r>
              <a:rPr lang="en-US" sz="2400" dirty="0" smtClean="0">
                <a:latin typeface="+mj-lt"/>
              </a:rPr>
              <a:t>Dan will be able to annotate and enrich his reports with external data</a:t>
            </a:r>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56900" y="2814919"/>
            <a:ext cx="281702" cy="281702"/>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64108" y="3914787"/>
            <a:ext cx="283139" cy="283139"/>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81635" y="4596628"/>
            <a:ext cx="328530" cy="328530"/>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188711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9587" y="846032"/>
            <a:ext cx="7239576" cy="5365070"/>
          </a:xfrm>
          <a:prstGeom prst="rect">
            <a:avLst/>
          </a:prstGeom>
        </p:spPr>
      </p:pic>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Proposal</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48</a:t>
            </a:fld>
            <a:endParaRPr lang="en-US" dirty="0"/>
          </a:p>
        </p:txBody>
      </p:sp>
      <p:grpSp>
        <p:nvGrpSpPr>
          <p:cNvPr id="30" name="Group 29"/>
          <p:cNvGrpSpPr/>
          <p:nvPr/>
        </p:nvGrpSpPr>
        <p:grpSpPr>
          <a:xfrm>
            <a:off x="261257" y="906413"/>
            <a:ext cx="11591185" cy="2712772"/>
            <a:chOff x="261257" y="906413"/>
            <a:chExt cx="11591185" cy="2712772"/>
          </a:xfrm>
        </p:grpSpPr>
        <p:grpSp>
          <p:nvGrpSpPr>
            <p:cNvPr id="24" name="Group 23"/>
            <p:cNvGrpSpPr/>
            <p:nvPr/>
          </p:nvGrpSpPr>
          <p:grpSpPr>
            <a:xfrm>
              <a:off x="561952" y="906413"/>
              <a:ext cx="11290490" cy="2712772"/>
              <a:chOff x="561952" y="906413"/>
              <a:chExt cx="11290490" cy="2712772"/>
            </a:xfrm>
          </p:grpSpPr>
          <p:sp>
            <p:nvSpPr>
              <p:cNvPr id="15" name="TextBox 14"/>
              <p:cNvSpPr txBox="1"/>
              <p:nvPr/>
            </p:nvSpPr>
            <p:spPr>
              <a:xfrm>
                <a:off x="561952" y="1169786"/>
                <a:ext cx="3295005" cy="646331"/>
              </a:xfrm>
              <a:prstGeom prst="rect">
                <a:avLst/>
              </a:prstGeom>
              <a:noFill/>
            </p:spPr>
            <p:txBody>
              <a:bodyPr wrap="none" rtlCol="0">
                <a:spAutoFit/>
              </a:bodyPr>
              <a:lstStyle/>
              <a:p>
                <a:r>
                  <a:rPr lang="en-US" dirty="0">
                    <a:latin typeface="+mj-lt"/>
                  </a:rPr>
                  <a:t>Dataset </a:t>
                </a:r>
                <a:r>
                  <a:rPr lang="en-US" dirty="0" smtClean="0">
                    <a:latin typeface="+mj-lt"/>
                  </a:rPr>
                  <a:t>Integration &amp; Enrichment</a:t>
                </a:r>
                <a:endParaRPr lang="en-US" dirty="0">
                  <a:latin typeface="+mj-lt"/>
                </a:endParaRPr>
              </a:p>
              <a:p>
                <a:endParaRPr lang="en-US" dirty="0">
                  <a:latin typeface="+mj-lt"/>
                </a:endParaRPr>
              </a:p>
            </p:txBody>
          </p:sp>
          <p:sp>
            <p:nvSpPr>
              <p:cNvPr id="23" name="Rectangle 22"/>
              <p:cNvSpPr/>
              <p:nvPr/>
            </p:nvSpPr>
            <p:spPr>
              <a:xfrm>
                <a:off x="10067124" y="906413"/>
                <a:ext cx="1785318" cy="2712772"/>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p:cNvSpPr/>
            <p:nvPr/>
          </p:nvSpPr>
          <p:spPr>
            <a:xfrm>
              <a:off x="261257" y="1229990"/>
              <a:ext cx="236306" cy="2008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230371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Semantic Social News Aggregation | SNARC</a:t>
              </a:r>
              <a:endParaRPr lang="en-US" sz="3200" b="1"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49</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sp>
        <p:nvSpPr>
          <p:cNvPr id="12" name="Rectangle 11"/>
          <p:cNvSpPr/>
          <p:nvPr/>
        </p:nvSpPr>
        <p:spPr>
          <a:xfrm>
            <a:off x="195118" y="1011241"/>
            <a:ext cx="11621740" cy="646331"/>
          </a:xfrm>
          <a:prstGeom prst="rect">
            <a:avLst/>
          </a:prstGeom>
        </p:spPr>
        <p:txBody>
          <a:bodyPr wrap="square">
            <a:spAutoFit/>
          </a:bodyPr>
          <a:lstStyle/>
          <a:p>
            <a:pPr marL="342900" indent="-342900">
              <a:buFont typeface="Arial" panose="020B0604020202020204" pitchFamily="34" charset="0"/>
              <a:buChar char="•"/>
            </a:pPr>
            <a:r>
              <a:rPr lang="en-US" b="1" dirty="0" smtClean="0">
                <a:latin typeface="Segoe UI Light" panose="020B0502040204020203" pitchFamily="34" charset="0"/>
              </a:rPr>
              <a:t>SNARC</a:t>
            </a:r>
            <a:r>
              <a:rPr lang="en-US" dirty="0" smtClean="0">
                <a:latin typeface="Segoe UI Light" panose="020B0502040204020203" pitchFamily="34" charset="0"/>
              </a:rPr>
              <a:t> is a </a:t>
            </a:r>
            <a:r>
              <a:rPr lang="en-US" dirty="0">
                <a:latin typeface="Segoe UI Light" panose="020B0502040204020203" pitchFamily="34" charset="0"/>
              </a:rPr>
              <a:t>service that extracts the semantic context of documents in order to recommend related content from the web and </a:t>
            </a:r>
            <a:r>
              <a:rPr lang="en-US">
                <a:latin typeface="Segoe UI Light" panose="020B0502040204020203" pitchFamily="34" charset="0"/>
              </a:rPr>
              <a:t>social </a:t>
            </a:r>
            <a:r>
              <a:rPr lang="en-US" smtClean="0">
                <a:latin typeface="Segoe UI Light" panose="020B0502040204020203" pitchFamily="34" charset="0"/>
              </a:rPr>
              <a:t>media</a:t>
            </a:r>
            <a:endParaRPr lang="en-US" dirty="0" smtClean="0">
              <a:latin typeface="Segoe UI Light" panose="020B0502040204020203" pitchFamily="34" charset="0"/>
            </a:endParaRPr>
          </a:p>
        </p:txBody>
      </p:sp>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50481" y="1664775"/>
            <a:ext cx="4676469" cy="1877221"/>
          </a:xfrm>
          <a:prstGeom prst="rect">
            <a:avLst/>
          </a:prstGeom>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44347" y="3122366"/>
            <a:ext cx="5173017" cy="3029702"/>
          </a:xfrm>
          <a:prstGeom prst="rect">
            <a:avLst/>
          </a:prstGeom>
        </p:spPr>
      </p:pic>
      <p:grpSp>
        <p:nvGrpSpPr>
          <p:cNvPr id="18" name="Group 17"/>
          <p:cNvGrpSpPr/>
          <p:nvPr/>
        </p:nvGrpSpPr>
        <p:grpSpPr>
          <a:xfrm>
            <a:off x="6289904" y="3008095"/>
            <a:ext cx="4503612" cy="1851779"/>
            <a:chOff x="6289904" y="3008095"/>
            <a:chExt cx="4503612" cy="1851779"/>
          </a:xfrm>
        </p:grpSpPr>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51766" y="3008095"/>
              <a:ext cx="3841750" cy="1851779"/>
            </a:xfrm>
            <a:prstGeom prst="rect">
              <a:avLst/>
            </a:prstGeom>
          </p:spPr>
        </p:pic>
        <p:sp>
          <p:nvSpPr>
            <p:cNvPr id="17" name="Right Arrow 16"/>
            <p:cNvSpPr/>
            <p:nvPr/>
          </p:nvSpPr>
          <p:spPr>
            <a:xfrm>
              <a:off x="6289904" y="3819950"/>
              <a:ext cx="489321" cy="1803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112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Use-case Scenario - Personas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a:t>
            </a:fld>
            <a:endParaRPr lang="en-US" dirty="0"/>
          </a:p>
        </p:txBody>
      </p:sp>
      <p:pic>
        <p:nvPicPr>
          <p:cNvPr id="12" name="Picture 11"/>
          <p:cNvPicPr>
            <a:picLocks noChangeAspect="1"/>
          </p:cNvPicPr>
          <p:nvPr/>
        </p:nvPicPr>
        <p:blipFill>
          <a:blip r:embed="rId4"/>
          <a:stretch>
            <a:fillRect/>
          </a:stretch>
        </p:blipFill>
        <p:spPr>
          <a:xfrm>
            <a:off x="2321144" y="1356743"/>
            <a:ext cx="1113986" cy="1113986"/>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8315416" y="1360318"/>
            <a:ext cx="1110411" cy="1110411"/>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6" name="TextBox 15"/>
          <p:cNvSpPr txBox="1"/>
          <p:nvPr/>
        </p:nvSpPr>
        <p:spPr>
          <a:xfrm>
            <a:off x="2091157" y="2558149"/>
            <a:ext cx="1573957" cy="461665"/>
          </a:xfrm>
          <a:prstGeom prst="rect">
            <a:avLst/>
          </a:prstGeom>
          <a:noFill/>
        </p:spPr>
        <p:txBody>
          <a:bodyPr wrap="none" rtlCol="0">
            <a:spAutoFit/>
          </a:bodyPr>
          <a:lstStyle/>
          <a:p>
            <a:r>
              <a:rPr lang="en-US" sz="2400" b="1" dirty="0" smtClean="0">
                <a:latin typeface="+mj-lt"/>
              </a:rPr>
              <a:t>Dan </a:t>
            </a:r>
            <a:r>
              <a:rPr lang="en-US" sz="2400" dirty="0" smtClean="0">
                <a:solidFill>
                  <a:schemeClr val="bg1">
                    <a:lumMod val="50000"/>
                  </a:schemeClr>
                </a:solidFill>
                <a:latin typeface="+mj-lt"/>
              </a:rPr>
              <a:t>FERRY </a:t>
            </a:r>
            <a:endParaRPr lang="en-US" sz="2400" dirty="0">
              <a:solidFill>
                <a:schemeClr val="bg1">
                  <a:lumMod val="50000"/>
                </a:schemeClr>
              </a:solidFill>
              <a:latin typeface="+mj-lt"/>
            </a:endParaRPr>
          </a:p>
        </p:txBody>
      </p:sp>
      <p:sp>
        <p:nvSpPr>
          <p:cNvPr id="17" name="TextBox 16"/>
          <p:cNvSpPr txBox="1"/>
          <p:nvPr/>
        </p:nvSpPr>
        <p:spPr>
          <a:xfrm>
            <a:off x="8012374" y="2548988"/>
            <a:ext cx="1715534" cy="461665"/>
          </a:xfrm>
          <a:prstGeom prst="rect">
            <a:avLst/>
          </a:prstGeom>
          <a:noFill/>
        </p:spPr>
        <p:txBody>
          <a:bodyPr wrap="none" rtlCol="0">
            <a:spAutoFit/>
          </a:bodyPr>
          <a:lstStyle/>
          <a:p>
            <a:r>
              <a:rPr lang="en-US" sz="2400" b="1" dirty="0" smtClean="0">
                <a:latin typeface="+mj-lt"/>
              </a:rPr>
              <a:t>Paul </a:t>
            </a:r>
            <a:r>
              <a:rPr lang="en-US" sz="2400" dirty="0" smtClean="0">
                <a:solidFill>
                  <a:schemeClr val="bg1">
                    <a:lumMod val="50000"/>
                  </a:schemeClr>
                </a:solidFill>
                <a:latin typeface="+mj-lt"/>
              </a:rPr>
              <a:t>PARKER</a:t>
            </a:r>
            <a:endParaRPr lang="en-US" sz="2400" dirty="0">
              <a:solidFill>
                <a:schemeClr val="bg1">
                  <a:lumMod val="50000"/>
                </a:schemeClr>
              </a:solidFill>
              <a:latin typeface="+mj-lt"/>
            </a:endParaRPr>
          </a:p>
        </p:txBody>
      </p:sp>
      <p:sp>
        <p:nvSpPr>
          <p:cNvPr id="33" name="TextBox 32"/>
          <p:cNvSpPr txBox="1"/>
          <p:nvPr/>
        </p:nvSpPr>
        <p:spPr>
          <a:xfrm>
            <a:off x="2268072" y="3823313"/>
            <a:ext cx="1207382" cy="338554"/>
          </a:xfrm>
          <a:prstGeom prst="rect">
            <a:avLst/>
          </a:prstGeom>
          <a:noFill/>
        </p:spPr>
        <p:txBody>
          <a:bodyPr wrap="none" rtlCol="0">
            <a:spAutoFit/>
          </a:bodyPr>
          <a:lstStyle/>
          <a:p>
            <a:r>
              <a:rPr lang="en-US" sz="1600" dirty="0" smtClean="0">
                <a:latin typeface="+mj-lt"/>
              </a:rPr>
              <a:t>Data Analyst</a:t>
            </a:r>
            <a:endParaRPr lang="en-US" sz="1600" dirty="0">
              <a:latin typeface="+mj-lt"/>
            </a:endParaRPr>
          </a:p>
        </p:txBody>
      </p:sp>
      <p:grpSp>
        <p:nvGrpSpPr>
          <p:cNvPr id="38" name="Group 37"/>
          <p:cNvGrpSpPr/>
          <p:nvPr/>
        </p:nvGrpSpPr>
        <p:grpSpPr>
          <a:xfrm>
            <a:off x="1207146" y="3256736"/>
            <a:ext cx="3433314" cy="380999"/>
            <a:chOff x="983411" y="3022471"/>
            <a:chExt cx="3433314" cy="380999"/>
          </a:xfrm>
        </p:grpSpPr>
        <p:grpSp>
          <p:nvGrpSpPr>
            <p:cNvPr id="29" name="Group 28"/>
            <p:cNvGrpSpPr/>
            <p:nvPr/>
          </p:nvGrpSpPr>
          <p:grpSpPr>
            <a:xfrm>
              <a:off x="2071530" y="3160146"/>
              <a:ext cx="1183325" cy="188606"/>
              <a:chOff x="2071530" y="3160146"/>
              <a:chExt cx="1183325" cy="188606"/>
            </a:xfrm>
          </p:grpSpPr>
          <p:pic>
            <p:nvPicPr>
              <p:cNvPr id="20" name="Picture 19"/>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456621" y="3160146"/>
                <a:ext cx="188606" cy="188606"/>
              </a:xfrm>
              <a:prstGeom prst="rect">
                <a:avLst/>
              </a:prstGeom>
            </p:spPr>
          </p:pic>
          <p:pic>
            <p:nvPicPr>
              <p:cNvPr id="21" name="Picture 20"/>
              <p:cNvPicPr>
                <a:picLocks noChangeAspect="1"/>
              </p:cNvPicPr>
              <p:nvPr/>
            </p:nvPicPr>
            <p:blipFill>
              <a:blip r:embed="rId7"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2071530" y="3172390"/>
                <a:ext cx="167736" cy="167736"/>
              </a:xfrm>
              <a:prstGeom prst="rect">
                <a:avLst/>
              </a:prstGeom>
            </p:spPr>
          </p:pic>
          <p:pic>
            <p:nvPicPr>
              <p:cNvPr id="22" name="Picture 21"/>
              <p:cNvPicPr>
                <a:picLocks noChangeAspect="1"/>
              </p:cNvPicPr>
              <p:nvPr/>
            </p:nvPicPr>
            <p:blipFill>
              <a:blip r:embed="rId8"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785660" y="3172390"/>
                <a:ext cx="160068" cy="160068"/>
              </a:xfrm>
              <a:prstGeom prst="rect">
                <a:avLst/>
              </a:prstGeom>
            </p:spPr>
          </p:pic>
          <p:pic>
            <p:nvPicPr>
              <p:cNvPr id="23" name="Picture 22"/>
              <p:cNvPicPr>
                <a:picLocks noChangeAspect="1"/>
              </p:cNvPicPr>
              <p:nvPr/>
            </p:nvPicPr>
            <p:blipFill>
              <a:blip r:embed="rId9"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086161" y="3172390"/>
                <a:ext cx="168694" cy="168694"/>
              </a:xfrm>
              <a:prstGeom prst="rect">
                <a:avLst/>
              </a:prstGeom>
            </p:spPr>
          </p:pic>
        </p:grpSp>
        <p:cxnSp>
          <p:nvCxnSpPr>
            <p:cNvPr id="31" name="Straight Connector 30"/>
            <p:cNvCxnSpPr/>
            <p:nvPr/>
          </p:nvCxnSpPr>
          <p:spPr>
            <a:xfrm>
              <a:off x="983411" y="3022471"/>
              <a:ext cx="3433314" cy="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983411" y="3403470"/>
              <a:ext cx="3433314" cy="0"/>
            </a:xfrm>
            <a:prstGeom prst="line">
              <a:avLst/>
            </a:prstGeom>
          </p:spPr>
          <p:style>
            <a:lnRef idx="1">
              <a:schemeClr val="dk1"/>
            </a:lnRef>
            <a:fillRef idx="0">
              <a:schemeClr val="dk1"/>
            </a:fillRef>
            <a:effectRef idx="0">
              <a:schemeClr val="dk1"/>
            </a:effectRef>
            <a:fontRef idx="minor">
              <a:schemeClr val="tx1"/>
            </a:fontRef>
          </p:style>
        </p:cxnSp>
      </p:grpSp>
      <p:grpSp>
        <p:nvGrpSpPr>
          <p:cNvPr id="39" name="Group 38"/>
          <p:cNvGrpSpPr/>
          <p:nvPr/>
        </p:nvGrpSpPr>
        <p:grpSpPr>
          <a:xfrm>
            <a:off x="7215509" y="3256736"/>
            <a:ext cx="3453473" cy="355121"/>
            <a:chOff x="7247787" y="3006709"/>
            <a:chExt cx="3453473" cy="355121"/>
          </a:xfrm>
        </p:grpSpPr>
        <p:grpSp>
          <p:nvGrpSpPr>
            <p:cNvPr id="28" name="Group 27"/>
            <p:cNvGrpSpPr/>
            <p:nvPr/>
          </p:nvGrpSpPr>
          <p:grpSpPr>
            <a:xfrm>
              <a:off x="8390747" y="3100105"/>
              <a:ext cx="959746" cy="189564"/>
              <a:chOff x="8300791" y="3086232"/>
              <a:chExt cx="959746" cy="189564"/>
            </a:xfrm>
          </p:grpSpPr>
          <p:pic>
            <p:nvPicPr>
              <p:cNvPr id="24" name="Picture 23"/>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685882" y="3086232"/>
                <a:ext cx="188606" cy="188606"/>
              </a:xfrm>
              <a:prstGeom prst="rect">
                <a:avLst/>
              </a:prstGeom>
            </p:spPr>
          </p:pic>
          <p:pic>
            <p:nvPicPr>
              <p:cNvPr id="25" name="Picture 24"/>
              <p:cNvPicPr>
                <a:picLocks noChangeAspect="1"/>
              </p:cNvPicPr>
              <p:nvPr/>
            </p:nvPicPr>
            <p:blipFill>
              <a:blip r:embed="rId7"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8300791" y="3107102"/>
                <a:ext cx="167736" cy="167736"/>
              </a:xfrm>
              <a:prstGeom prst="rect">
                <a:avLst/>
              </a:prstGeom>
            </p:spPr>
          </p:pic>
          <p:pic>
            <p:nvPicPr>
              <p:cNvPr id="27" name="Picture 26"/>
              <p:cNvPicPr>
                <a:picLocks noChangeAspect="1"/>
              </p:cNvPicPr>
              <p:nvPr/>
            </p:nvPicPr>
            <p:blipFill>
              <a:blip r:embed="rId9"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091843" y="3107102"/>
                <a:ext cx="168694" cy="168694"/>
              </a:xfrm>
              <a:prstGeom prst="rect">
                <a:avLst/>
              </a:prstGeom>
            </p:spPr>
          </p:pic>
        </p:grpSp>
        <p:cxnSp>
          <p:nvCxnSpPr>
            <p:cNvPr id="32" name="Straight Connector 31"/>
            <p:cNvCxnSpPr/>
            <p:nvPr/>
          </p:nvCxnSpPr>
          <p:spPr>
            <a:xfrm>
              <a:off x="7247787" y="3006709"/>
              <a:ext cx="3433314" cy="0"/>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a:off x="7267946" y="3361830"/>
              <a:ext cx="3433314" cy="0"/>
            </a:xfrm>
            <a:prstGeom prst="line">
              <a:avLst/>
            </a:prstGeom>
          </p:spPr>
          <p:style>
            <a:lnRef idx="1">
              <a:schemeClr val="dk1"/>
            </a:lnRef>
            <a:fillRef idx="0">
              <a:schemeClr val="dk1"/>
            </a:fillRef>
            <a:effectRef idx="0">
              <a:schemeClr val="dk1"/>
            </a:effectRef>
            <a:fontRef idx="minor">
              <a:schemeClr val="tx1"/>
            </a:fontRef>
          </p:style>
        </p:cxnSp>
      </p:grpSp>
      <p:sp>
        <p:nvSpPr>
          <p:cNvPr id="36" name="TextBox 35"/>
          <p:cNvSpPr txBox="1"/>
          <p:nvPr/>
        </p:nvSpPr>
        <p:spPr>
          <a:xfrm>
            <a:off x="7734028" y="3831394"/>
            <a:ext cx="2272225" cy="338554"/>
          </a:xfrm>
          <a:prstGeom prst="rect">
            <a:avLst/>
          </a:prstGeom>
          <a:noFill/>
        </p:spPr>
        <p:txBody>
          <a:bodyPr wrap="none" rtlCol="0">
            <a:spAutoFit/>
          </a:bodyPr>
          <a:lstStyle/>
          <a:p>
            <a:r>
              <a:rPr lang="en-US" sz="1600" dirty="0" smtClean="0">
                <a:latin typeface="+mj-lt"/>
              </a:rPr>
              <a:t>Data Portal Administrator</a:t>
            </a:r>
            <a:endParaRPr lang="en-US" sz="1600" dirty="0">
              <a:latin typeface="+mj-lt"/>
            </a:endParaRPr>
          </a:p>
        </p:txBody>
      </p:sp>
      <p:grpSp>
        <p:nvGrpSpPr>
          <p:cNvPr id="41" name="Group 40"/>
          <p:cNvGrpSpPr/>
          <p:nvPr/>
        </p:nvGrpSpPr>
        <p:grpSpPr>
          <a:xfrm>
            <a:off x="8343174" y="2968159"/>
            <a:ext cx="938461" cy="261610"/>
            <a:chOff x="7209570" y="4729626"/>
            <a:chExt cx="938461" cy="261610"/>
          </a:xfrm>
        </p:grpSpPr>
        <p:pic>
          <p:nvPicPr>
            <p:cNvPr id="37" name="Picture 3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09570" y="4792806"/>
              <a:ext cx="141297" cy="141297"/>
            </a:xfrm>
            <a:prstGeom prst="rect">
              <a:avLst/>
            </a:prstGeom>
          </p:spPr>
        </p:pic>
        <p:sp>
          <p:nvSpPr>
            <p:cNvPr id="40" name="TextBox 39"/>
            <p:cNvSpPr txBox="1"/>
            <p:nvPr/>
          </p:nvSpPr>
          <p:spPr>
            <a:xfrm>
              <a:off x="7307736" y="4729626"/>
              <a:ext cx="840295" cy="261610"/>
            </a:xfrm>
            <a:prstGeom prst="rect">
              <a:avLst/>
            </a:prstGeom>
            <a:noFill/>
          </p:spPr>
          <p:txBody>
            <a:bodyPr wrap="none" rtlCol="0">
              <a:spAutoFit/>
            </a:bodyPr>
            <a:lstStyle/>
            <a:p>
              <a:r>
                <a:rPr lang="en-US" sz="1050" dirty="0" smtClean="0">
                  <a:latin typeface="+mj-lt"/>
                </a:rPr>
                <a:t>London, UK</a:t>
              </a:r>
              <a:endParaRPr lang="en-US" sz="1050" dirty="0">
                <a:latin typeface="+mj-lt"/>
              </a:endParaRPr>
            </a:p>
          </p:txBody>
        </p:sp>
      </p:grpSp>
      <p:grpSp>
        <p:nvGrpSpPr>
          <p:cNvPr id="42" name="Group 41"/>
          <p:cNvGrpSpPr/>
          <p:nvPr/>
        </p:nvGrpSpPr>
        <p:grpSpPr>
          <a:xfrm>
            <a:off x="2371435" y="2970980"/>
            <a:ext cx="976933" cy="253916"/>
            <a:chOff x="7209570" y="4729626"/>
            <a:chExt cx="976933" cy="253916"/>
          </a:xfrm>
        </p:grpSpPr>
        <p:pic>
          <p:nvPicPr>
            <p:cNvPr id="43" name="Picture 4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09570" y="4792806"/>
              <a:ext cx="141297" cy="141297"/>
            </a:xfrm>
            <a:prstGeom prst="rect">
              <a:avLst/>
            </a:prstGeom>
          </p:spPr>
        </p:pic>
        <p:sp>
          <p:nvSpPr>
            <p:cNvPr id="44" name="TextBox 43"/>
            <p:cNvSpPr txBox="1"/>
            <p:nvPr/>
          </p:nvSpPr>
          <p:spPr>
            <a:xfrm>
              <a:off x="7307736" y="4729626"/>
              <a:ext cx="878767" cy="253916"/>
            </a:xfrm>
            <a:prstGeom prst="rect">
              <a:avLst/>
            </a:prstGeom>
            <a:noFill/>
          </p:spPr>
          <p:txBody>
            <a:bodyPr wrap="none" rtlCol="0">
              <a:spAutoFit/>
            </a:bodyPr>
            <a:lstStyle/>
            <a:p>
              <a:r>
                <a:rPr lang="en-US" sz="1050" dirty="0" smtClean="0">
                  <a:latin typeface="+mj-lt"/>
                </a:rPr>
                <a:t>Paris, France</a:t>
              </a:r>
              <a:endParaRPr lang="en-US" sz="1050" dirty="0">
                <a:latin typeface="+mj-lt"/>
              </a:endParaRPr>
            </a:p>
          </p:txBody>
        </p:sp>
      </p:grpSp>
      <p:sp>
        <p:nvSpPr>
          <p:cNvPr id="46" name="TextBox 45"/>
          <p:cNvSpPr txBox="1"/>
          <p:nvPr/>
        </p:nvSpPr>
        <p:spPr>
          <a:xfrm>
            <a:off x="1968381" y="4145707"/>
            <a:ext cx="1910844" cy="338554"/>
          </a:xfrm>
          <a:prstGeom prst="rect">
            <a:avLst/>
          </a:prstGeom>
          <a:noFill/>
        </p:spPr>
        <p:txBody>
          <a:bodyPr wrap="none" rtlCol="0">
            <a:spAutoFit/>
          </a:bodyPr>
          <a:lstStyle/>
          <a:p>
            <a:r>
              <a:rPr lang="en-US" sz="1600" dirty="0">
                <a:solidFill>
                  <a:schemeClr val="bg1">
                    <a:lumMod val="50000"/>
                  </a:schemeClr>
                </a:solidFill>
                <a:latin typeface="+mj-lt"/>
              </a:rPr>
              <a:t>Ministry of Transport</a:t>
            </a:r>
          </a:p>
        </p:txBody>
      </p:sp>
      <p:sp>
        <p:nvSpPr>
          <p:cNvPr id="47" name="TextBox 46"/>
          <p:cNvSpPr txBox="1"/>
          <p:nvPr/>
        </p:nvSpPr>
        <p:spPr>
          <a:xfrm>
            <a:off x="8278222" y="4143792"/>
            <a:ext cx="1119281" cy="338554"/>
          </a:xfrm>
          <a:prstGeom prst="rect">
            <a:avLst/>
          </a:prstGeom>
          <a:noFill/>
        </p:spPr>
        <p:txBody>
          <a:bodyPr wrap="none" rtlCol="0">
            <a:spAutoFit/>
          </a:bodyPr>
          <a:lstStyle/>
          <a:p>
            <a:r>
              <a:rPr lang="en-US" sz="1600">
                <a:solidFill>
                  <a:schemeClr val="bg1">
                    <a:lumMod val="50000"/>
                  </a:schemeClr>
                </a:solidFill>
                <a:latin typeface="+mj-lt"/>
              </a:rPr>
              <a:t>data.gov.uk</a:t>
            </a:r>
            <a:endParaRPr lang="en-US" sz="1600" dirty="0">
              <a:solidFill>
                <a:schemeClr val="bg1">
                  <a:lumMod val="50000"/>
                </a:schemeClr>
              </a:solidFill>
              <a:latin typeface="+mj-lt"/>
            </a:endParaRPr>
          </a:p>
        </p:txBody>
      </p:sp>
      <p:grpSp>
        <p:nvGrpSpPr>
          <p:cNvPr id="55" name="Group 54"/>
          <p:cNvGrpSpPr/>
          <p:nvPr/>
        </p:nvGrpSpPr>
        <p:grpSpPr>
          <a:xfrm>
            <a:off x="1000849" y="4487242"/>
            <a:ext cx="3937278" cy="856367"/>
            <a:chOff x="988405" y="4636229"/>
            <a:chExt cx="3937278" cy="856367"/>
          </a:xfrm>
        </p:grpSpPr>
        <p:sp>
          <p:nvSpPr>
            <p:cNvPr id="48" name="TextBox 47"/>
            <p:cNvSpPr txBox="1"/>
            <p:nvPr/>
          </p:nvSpPr>
          <p:spPr>
            <a:xfrm>
              <a:off x="988405" y="4636229"/>
              <a:ext cx="3937278" cy="646331"/>
            </a:xfrm>
            <a:prstGeom prst="rect">
              <a:avLst/>
            </a:prstGeom>
            <a:noFill/>
          </p:spPr>
          <p:txBody>
            <a:bodyPr wrap="square" rtlCol="0">
              <a:spAutoFit/>
            </a:bodyPr>
            <a:lstStyle/>
            <a:p>
              <a:r>
                <a:rPr lang="en-US" sz="1200" dirty="0" smtClean="0">
                  <a:latin typeface="+mj-lt"/>
                </a:rPr>
                <a:t>I collect </a:t>
              </a:r>
              <a:r>
                <a:rPr lang="en-US" sz="1200" dirty="0">
                  <a:latin typeface="+mj-lt"/>
                </a:rPr>
                <a:t>and acquire </a:t>
              </a:r>
              <a:r>
                <a:rPr lang="en-US" sz="1200" dirty="0" smtClean="0">
                  <a:latin typeface="+mj-lt"/>
                </a:rPr>
                <a:t>#data </a:t>
              </a:r>
              <a:r>
                <a:rPr lang="en-US" sz="1200" dirty="0">
                  <a:latin typeface="+mj-lt"/>
                </a:rPr>
                <a:t>from multiple data sources, filter and clean data, interpret and analyze results and provide ongoing reports</a:t>
              </a:r>
            </a:p>
          </p:txBody>
        </p:sp>
        <p:pic>
          <p:nvPicPr>
            <p:cNvPr id="49" name="Picture 4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750226" y="5183938"/>
              <a:ext cx="229984" cy="229984"/>
            </a:xfrm>
            <a:prstGeom prst="rect">
              <a:avLst/>
            </a:prstGeom>
          </p:spPr>
        </p:pic>
        <p:pic>
          <p:nvPicPr>
            <p:cNvPr id="50" name="Picture 4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042879" y="5238948"/>
              <a:ext cx="151442" cy="151442"/>
            </a:xfrm>
            <a:prstGeom prst="rect">
              <a:avLst/>
            </a:prstGeom>
          </p:spPr>
        </p:pic>
        <p:pic>
          <p:nvPicPr>
            <p:cNvPr id="51" name="Picture 5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274242" y="5207408"/>
              <a:ext cx="182982" cy="182982"/>
            </a:xfrm>
            <a:prstGeom prst="rect">
              <a:avLst/>
            </a:prstGeom>
          </p:spPr>
        </p:pic>
        <p:grpSp>
          <p:nvGrpSpPr>
            <p:cNvPr id="54" name="Group 53"/>
            <p:cNvGrpSpPr/>
            <p:nvPr/>
          </p:nvGrpSpPr>
          <p:grpSpPr>
            <a:xfrm>
              <a:off x="1109856" y="5238680"/>
              <a:ext cx="832876" cy="253916"/>
              <a:chOff x="5309078" y="4039143"/>
              <a:chExt cx="832876" cy="253916"/>
            </a:xfrm>
          </p:grpSpPr>
          <p:sp>
            <p:nvSpPr>
              <p:cNvPr id="52" name="TextBox 51"/>
              <p:cNvSpPr txBox="1"/>
              <p:nvPr/>
            </p:nvSpPr>
            <p:spPr>
              <a:xfrm>
                <a:off x="5385016" y="4039143"/>
                <a:ext cx="756938" cy="253916"/>
              </a:xfrm>
              <a:prstGeom prst="rect">
                <a:avLst/>
              </a:prstGeom>
              <a:noFill/>
            </p:spPr>
            <p:txBody>
              <a:bodyPr wrap="none" rtlCol="0">
                <a:spAutoFit/>
              </a:bodyPr>
              <a:lstStyle/>
              <a:p>
                <a:r>
                  <a:rPr lang="en-US" sz="1050" dirty="0">
                    <a:solidFill>
                      <a:schemeClr val="bg1">
                        <a:lumMod val="50000"/>
                      </a:schemeClr>
                    </a:solidFill>
                    <a:latin typeface="+mj-lt"/>
                  </a:rPr>
                  <a:t>2</a:t>
                </a:r>
                <a:r>
                  <a:rPr lang="en-US" sz="1050" dirty="0" smtClean="0">
                    <a:solidFill>
                      <a:schemeClr val="bg1">
                        <a:lumMod val="50000"/>
                      </a:schemeClr>
                    </a:solidFill>
                    <a:latin typeface="+mj-lt"/>
                  </a:rPr>
                  <a:t> days ago</a:t>
                </a:r>
                <a:endParaRPr lang="en-US" sz="1050" dirty="0">
                  <a:solidFill>
                    <a:schemeClr val="bg1">
                      <a:lumMod val="50000"/>
                    </a:schemeClr>
                  </a:solidFill>
                  <a:latin typeface="+mj-lt"/>
                </a:endParaRPr>
              </a:p>
            </p:txBody>
          </p:sp>
          <p:pic>
            <p:nvPicPr>
              <p:cNvPr id="53" name="Picture 52"/>
              <p:cNvPicPr>
                <a:picLocks noChangeAspect="1"/>
              </p:cNvPicPr>
              <p:nvPr/>
            </p:nvPicPr>
            <p:blipFill>
              <a:blip r:embed="rId1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309078" y="4114106"/>
                <a:ext cx="101816" cy="101816"/>
              </a:xfrm>
              <a:prstGeom prst="rect">
                <a:avLst/>
              </a:prstGeom>
            </p:spPr>
          </p:pic>
        </p:grpSp>
      </p:grpSp>
      <p:grpSp>
        <p:nvGrpSpPr>
          <p:cNvPr id="56" name="Group 55"/>
          <p:cNvGrpSpPr/>
          <p:nvPr/>
        </p:nvGrpSpPr>
        <p:grpSpPr>
          <a:xfrm>
            <a:off x="6949373" y="4503634"/>
            <a:ext cx="3937278" cy="685732"/>
            <a:chOff x="988405" y="4636229"/>
            <a:chExt cx="3937278" cy="685732"/>
          </a:xfrm>
        </p:grpSpPr>
        <p:sp>
          <p:nvSpPr>
            <p:cNvPr id="57" name="TextBox 56"/>
            <p:cNvSpPr txBox="1"/>
            <p:nvPr/>
          </p:nvSpPr>
          <p:spPr>
            <a:xfrm>
              <a:off x="988405" y="4636229"/>
              <a:ext cx="3937278" cy="461665"/>
            </a:xfrm>
            <a:prstGeom prst="rect">
              <a:avLst/>
            </a:prstGeom>
            <a:noFill/>
          </p:spPr>
          <p:txBody>
            <a:bodyPr wrap="square" rtlCol="0">
              <a:spAutoFit/>
            </a:bodyPr>
            <a:lstStyle/>
            <a:p>
              <a:r>
                <a:rPr lang="en-US" sz="1200" dirty="0" smtClean="0">
                  <a:latin typeface="+mj-lt"/>
                </a:rPr>
                <a:t>I monitor the </a:t>
              </a:r>
              <a:r>
                <a:rPr lang="en-US" sz="1200" dirty="0">
                  <a:latin typeface="+mj-lt"/>
                </a:rPr>
                <a:t>overall health of </a:t>
              </a:r>
              <a:r>
                <a:rPr lang="en-US" sz="1200" dirty="0" smtClean="0">
                  <a:latin typeface="+mj-lt"/>
                </a:rPr>
                <a:t>the </a:t>
              </a:r>
              <a:r>
                <a:rPr lang="en-US" sz="1200" dirty="0">
                  <a:latin typeface="+mj-lt"/>
                </a:rPr>
                <a:t>portal. </a:t>
              </a:r>
              <a:r>
                <a:rPr lang="en-US" sz="1200" dirty="0" smtClean="0">
                  <a:latin typeface="+mj-lt"/>
                </a:rPr>
                <a:t>Also oversee </a:t>
              </a:r>
              <a:r>
                <a:rPr lang="en-US" sz="1200" dirty="0">
                  <a:latin typeface="+mj-lt"/>
                </a:rPr>
                <a:t>the creation of users, organizations and </a:t>
              </a:r>
              <a:r>
                <a:rPr lang="en-US" sz="1200" dirty="0" smtClean="0">
                  <a:latin typeface="+mj-lt"/>
                </a:rPr>
                <a:t>datasets</a:t>
              </a:r>
              <a:endParaRPr lang="en-US" sz="1200" dirty="0">
                <a:latin typeface="+mj-lt"/>
              </a:endParaRPr>
            </a:p>
          </p:txBody>
        </p:sp>
        <p:pic>
          <p:nvPicPr>
            <p:cNvPr id="58" name="Picture 5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918208" y="5028398"/>
              <a:ext cx="229984" cy="229984"/>
            </a:xfrm>
            <a:prstGeom prst="rect">
              <a:avLst/>
            </a:prstGeom>
          </p:spPr>
        </p:pic>
        <p:pic>
          <p:nvPicPr>
            <p:cNvPr id="59" name="Picture 5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210861" y="5083408"/>
              <a:ext cx="151442" cy="151442"/>
            </a:xfrm>
            <a:prstGeom prst="rect">
              <a:avLst/>
            </a:prstGeom>
          </p:spPr>
        </p:pic>
        <p:pic>
          <p:nvPicPr>
            <p:cNvPr id="60" name="Picture 5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442224" y="5051868"/>
              <a:ext cx="182982" cy="182982"/>
            </a:xfrm>
            <a:prstGeom prst="rect">
              <a:avLst/>
            </a:prstGeom>
          </p:spPr>
        </p:pic>
        <p:grpSp>
          <p:nvGrpSpPr>
            <p:cNvPr id="61" name="Group 60"/>
            <p:cNvGrpSpPr/>
            <p:nvPr/>
          </p:nvGrpSpPr>
          <p:grpSpPr>
            <a:xfrm>
              <a:off x="1096809" y="5068045"/>
              <a:ext cx="794404" cy="253916"/>
              <a:chOff x="5296031" y="3868508"/>
              <a:chExt cx="794404" cy="253916"/>
            </a:xfrm>
          </p:grpSpPr>
          <p:sp>
            <p:nvSpPr>
              <p:cNvPr id="62" name="TextBox 61"/>
              <p:cNvSpPr txBox="1"/>
              <p:nvPr/>
            </p:nvSpPr>
            <p:spPr>
              <a:xfrm>
                <a:off x="5371969" y="3868508"/>
                <a:ext cx="718466" cy="253916"/>
              </a:xfrm>
              <a:prstGeom prst="rect">
                <a:avLst/>
              </a:prstGeom>
              <a:noFill/>
            </p:spPr>
            <p:txBody>
              <a:bodyPr wrap="none" rtlCol="0">
                <a:spAutoFit/>
              </a:bodyPr>
              <a:lstStyle/>
              <a:p>
                <a:r>
                  <a:rPr lang="en-US" sz="1050" dirty="0" smtClean="0">
                    <a:solidFill>
                      <a:schemeClr val="bg1">
                        <a:lumMod val="50000"/>
                      </a:schemeClr>
                    </a:solidFill>
                    <a:latin typeface="+mj-lt"/>
                  </a:rPr>
                  <a:t>Yesterday</a:t>
                </a:r>
                <a:endParaRPr lang="en-US" sz="1050" dirty="0">
                  <a:solidFill>
                    <a:schemeClr val="bg1">
                      <a:lumMod val="50000"/>
                    </a:schemeClr>
                  </a:solidFill>
                  <a:latin typeface="+mj-lt"/>
                </a:endParaRPr>
              </a:p>
            </p:txBody>
          </p:sp>
          <p:pic>
            <p:nvPicPr>
              <p:cNvPr id="63" name="Picture 62"/>
              <p:cNvPicPr>
                <a:picLocks noChangeAspect="1"/>
              </p:cNvPicPr>
              <p:nvPr/>
            </p:nvPicPr>
            <p:blipFill>
              <a:blip r:embed="rId1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296031" y="3943471"/>
                <a:ext cx="101816" cy="101816"/>
              </a:xfrm>
              <a:prstGeom prst="rect">
                <a:avLst/>
              </a:prstGeom>
            </p:spPr>
          </p:pic>
        </p:grpSp>
      </p:grpSp>
      <p:grpSp>
        <p:nvGrpSpPr>
          <p:cNvPr id="64" name="Group 63"/>
          <p:cNvGrpSpPr/>
          <p:nvPr/>
        </p:nvGrpSpPr>
        <p:grpSpPr>
          <a:xfrm>
            <a:off x="6958000" y="5188615"/>
            <a:ext cx="3937278" cy="849029"/>
            <a:chOff x="982878" y="4472932"/>
            <a:chExt cx="3937278" cy="849029"/>
          </a:xfrm>
        </p:grpSpPr>
        <p:sp>
          <p:nvSpPr>
            <p:cNvPr id="65" name="TextBox 64"/>
            <p:cNvSpPr txBox="1"/>
            <p:nvPr/>
          </p:nvSpPr>
          <p:spPr>
            <a:xfrm>
              <a:off x="982878" y="4472932"/>
              <a:ext cx="3937278" cy="646331"/>
            </a:xfrm>
            <a:prstGeom prst="rect">
              <a:avLst/>
            </a:prstGeom>
            <a:noFill/>
          </p:spPr>
          <p:txBody>
            <a:bodyPr wrap="square" rtlCol="0">
              <a:spAutoFit/>
            </a:bodyPr>
            <a:lstStyle/>
            <a:p>
              <a:r>
                <a:rPr lang="en-US" sz="1200" dirty="0" smtClean="0">
                  <a:latin typeface="+mj-lt"/>
                </a:rPr>
                <a:t>I try </a:t>
              </a:r>
              <a:r>
                <a:rPr lang="en-US" sz="1200" dirty="0">
                  <a:latin typeface="+mj-lt"/>
                </a:rPr>
                <a:t>to ensure a certain </a:t>
              </a:r>
              <a:r>
                <a:rPr lang="en-US" sz="1200" dirty="0" smtClean="0">
                  <a:latin typeface="+mj-lt"/>
                </a:rPr>
                <a:t>#</a:t>
              </a:r>
              <a:r>
                <a:rPr lang="en-US" sz="1200" dirty="0" err="1" smtClean="0">
                  <a:latin typeface="+mj-lt"/>
                </a:rPr>
                <a:t>dataQuality</a:t>
              </a:r>
              <a:r>
                <a:rPr lang="en-US" sz="1200" dirty="0" smtClean="0">
                  <a:latin typeface="+mj-lt"/>
                </a:rPr>
                <a:t> </a:t>
              </a:r>
              <a:r>
                <a:rPr lang="en-US" sz="1200" dirty="0">
                  <a:latin typeface="+mj-lt"/>
                </a:rPr>
                <a:t>level by continuously checking for spam and manually enhancing dataset descriptions and annotations</a:t>
              </a:r>
            </a:p>
          </p:txBody>
        </p:sp>
        <p:pic>
          <p:nvPicPr>
            <p:cNvPr id="66" name="Picture 6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918208" y="5028398"/>
              <a:ext cx="229984" cy="229984"/>
            </a:xfrm>
            <a:prstGeom prst="rect">
              <a:avLst/>
            </a:prstGeom>
          </p:spPr>
        </p:pic>
        <p:pic>
          <p:nvPicPr>
            <p:cNvPr id="67" name="Picture 6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210861" y="5083408"/>
              <a:ext cx="151442" cy="151442"/>
            </a:xfrm>
            <a:prstGeom prst="rect">
              <a:avLst/>
            </a:prstGeom>
          </p:spPr>
        </p:pic>
        <p:pic>
          <p:nvPicPr>
            <p:cNvPr id="68" name="Picture 6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442224" y="5051868"/>
              <a:ext cx="182982" cy="182982"/>
            </a:xfrm>
            <a:prstGeom prst="rect">
              <a:avLst/>
            </a:prstGeom>
          </p:spPr>
        </p:pic>
        <p:grpSp>
          <p:nvGrpSpPr>
            <p:cNvPr id="69" name="Group 68"/>
            <p:cNvGrpSpPr/>
            <p:nvPr/>
          </p:nvGrpSpPr>
          <p:grpSpPr>
            <a:xfrm>
              <a:off x="1096809" y="5068045"/>
              <a:ext cx="876157" cy="253916"/>
              <a:chOff x="5296031" y="3868508"/>
              <a:chExt cx="876157" cy="253916"/>
            </a:xfrm>
          </p:grpSpPr>
          <p:sp>
            <p:nvSpPr>
              <p:cNvPr id="70" name="TextBox 69"/>
              <p:cNvSpPr txBox="1"/>
              <p:nvPr/>
            </p:nvSpPr>
            <p:spPr>
              <a:xfrm>
                <a:off x="5371969" y="3868508"/>
                <a:ext cx="800219" cy="253916"/>
              </a:xfrm>
              <a:prstGeom prst="rect">
                <a:avLst/>
              </a:prstGeom>
              <a:noFill/>
            </p:spPr>
            <p:txBody>
              <a:bodyPr wrap="none" rtlCol="0">
                <a:spAutoFit/>
              </a:bodyPr>
              <a:lstStyle/>
              <a:p>
                <a:r>
                  <a:rPr lang="en-US" sz="1050" dirty="0" smtClean="0">
                    <a:solidFill>
                      <a:schemeClr val="bg1">
                        <a:lumMod val="50000"/>
                      </a:schemeClr>
                    </a:solidFill>
                    <a:latin typeface="+mj-lt"/>
                  </a:rPr>
                  <a:t>1 week ago</a:t>
                </a:r>
                <a:endParaRPr lang="en-US" sz="1050" dirty="0">
                  <a:solidFill>
                    <a:schemeClr val="bg1">
                      <a:lumMod val="50000"/>
                    </a:schemeClr>
                  </a:solidFill>
                  <a:latin typeface="+mj-lt"/>
                </a:endParaRPr>
              </a:p>
            </p:txBody>
          </p:sp>
          <p:pic>
            <p:nvPicPr>
              <p:cNvPr id="71" name="Picture 70"/>
              <p:cNvPicPr>
                <a:picLocks noChangeAspect="1"/>
              </p:cNvPicPr>
              <p:nvPr/>
            </p:nvPicPr>
            <p:blipFill>
              <a:blip r:embed="rId1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296031" y="3943471"/>
                <a:ext cx="101816" cy="101816"/>
              </a:xfrm>
              <a:prstGeom prst="rect">
                <a:avLst/>
              </a:prstGeom>
            </p:spPr>
          </p:pic>
        </p:grpSp>
      </p:grpSp>
      <p:cxnSp>
        <p:nvCxnSpPr>
          <p:cNvPr id="73" name="Straight Connector 72"/>
          <p:cNvCxnSpPr/>
          <p:nvPr/>
        </p:nvCxnSpPr>
        <p:spPr>
          <a:xfrm flipH="1">
            <a:off x="5880774" y="1054753"/>
            <a:ext cx="27321" cy="4982891"/>
          </a:xfrm>
          <a:prstGeom prst="line">
            <a:avLst/>
          </a:prstGeom>
          <a:ln w="6350"/>
        </p:spPr>
        <p:style>
          <a:lnRef idx="1">
            <a:schemeClr val="dk1"/>
          </a:lnRef>
          <a:fillRef idx="0">
            <a:schemeClr val="dk1"/>
          </a:fillRef>
          <a:effectRef idx="0">
            <a:schemeClr val="dk1"/>
          </a:effectRef>
          <a:fontRef idx="minor">
            <a:schemeClr val="tx1"/>
          </a:fontRef>
        </p:style>
      </p:cxnSp>
      <p:grpSp>
        <p:nvGrpSpPr>
          <p:cNvPr id="75" name="Group 74"/>
          <p:cNvGrpSpPr/>
          <p:nvPr/>
        </p:nvGrpSpPr>
        <p:grpSpPr>
          <a:xfrm>
            <a:off x="1000849" y="5332456"/>
            <a:ext cx="3937278" cy="733256"/>
            <a:chOff x="988405" y="4636229"/>
            <a:chExt cx="3937278" cy="733256"/>
          </a:xfrm>
        </p:grpSpPr>
        <p:sp>
          <p:nvSpPr>
            <p:cNvPr id="76" name="TextBox 75"/>
            <p:cNvSpPr txBox="1"/>
            <p:nvPr/>
          </p:nvSpPr>
          <p:spPr>
            <a:xfrm>
              <a:off x="988405" y="4636229"/>
              <a:ext cx="3937278" cy="438582"/>
            </a:xfrm>
            <a:prstGeom prst="rect">
              <a:avLst/>
            </a:prstGeom>
            <a:noFill/>
          </p:spPr>
          <p:txBody>
            <a:bodyPr wrap="square" rtlCol="0">
              <a:spAutoFit/>
            </a:bodyPr>
            <a:lstStyle/>
            <a:p>
              <a:r>
                <a:rPr lang="en-US" sz="1200" dirty="0" err="1" smtClean="0">
                  <a:latin typeface="+mj-lt"/>
                </a:rPr>
                <a:t>J’adore</a:t>
              </a:r>
              <a:r>
                <a:rPr lang="en-US" sz="1200" dirty="0" smtClean="0">
                  <a:latin typeface="+mj-lt"/>
                </a:rPr>
                <a:t> #SAP #</a:t>
              </a:r>
              <a:r>
                <a:rPr lang="en-US" sz="1200" dirty="0" err="1" smtClean="0">
                  <a:latin typeface="+mj-lt"/>
                </a:rPr>
                <a:t>Lumira</a:t>
              </a:r>
              <a:r>
                <a:rPr lang="en-US" sz="1200" dirty="0" smtClean="0">
                  <a:latin typeface="+mj-lt"/>
                </a:rPr>
                <a:t> #dashboard </a:t>
              </a:r>
              <a:r>
                <a:rPr lang="en-US" sz="1200" dirty="0">
                  <a:latin typeface="+mj-lt"/>
                </a:rPr>
                <a:t>#visualization #BI </a:t>
              </a:r>
              <a:r>
                <a:rPr lang="en-US" sz="1050" u="sng" dirty="0">
                  <a:solidFill>
                    <a:schemeClr val="accent1"/>
                  </a:solidFill>
                  <a:latin typeface="+mj-lt"/>
                  <a:hlinkClick r:id="rId15"/>
                </a:rPr>
                <a:t>http://go.sap.com/product/analytics/lumira.html </a:t>
              </a:r>
              <a:endParaRPr lang="en-US" sz="1050" u="sng" dirty="0">
                <a:solidFill>
                  <a:schemeClr val="accent1"/>
                </a:solidFill>
                <a:latin typeface="+mj-lt"/>
              </a:endParaRPr>
            </a:p>
          </p:txBody>
        </p:sp>
        <p:pic>
          <p:nvPicPr>
            <p:cNvPr id="77" name="Picture 7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781345" y="5131020"/>
              <a:ext cx="229984" cy="229984"/>
            </a:xfrm>
            <a:prstGeom prst="rect">
              <a:avLst/>
            </a:prstGeom>
          </p:spPr>
        </p:pic>
        <p:pic>
          <p:nvPicPr>
            <p:cNvPr id="78" name="Picture 7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073998" y="5186030"/>
              <a:ext cx="151442" cy="151442"/>
            </a:xfrm>
            <a:prstGeom prst="rect">
              <a:avLst/>
            </a:prstGeom>
          </p:spPr>
        </p:pic>
        <p:pic>
          <p:nvPicPr>
            <p:cNvPr id="79" name="Picture 7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305361" y="5154490"/>
              <a:ext cx="182982" cy="182982"/>
            </a:xfrm>
            <a:prstGeom prst="rect">
              <a:avLst/>
            </a:prstGeom>
          </p:spPr>
        </p:pic>
        <p:grpSp>
          <p:nvGrpSpPr>
            <p:cNvPr id="80" name="Group 79"/>
            <p:cNvGrpSpPr/>
            <p:nvPr/>
          </p:nvGrpSpPr>
          <p:grpSpPr>
            <a:xfrm>
              <a:off x="1097412" y="5107875"/>
              <a:ext cx="858525" cy="261610"/>
              <a:chOff x="5296634" y="3908338"/>
              <a:chExt cx="858525" cy="261610"/>
            </a:xfrm>
          </p:grpSpPr>
          <p:sp>
            <p:nvSpPr>
              <p:cNvPr id="81" name="TextBox 80"/>
              <p:cNvSpPr txBox="1"/>
              <p:nvPr/>
            </p:nvSpPr>
            <p:spPr>
              <a:xfrm>
                <a:off x="5372572" y="3908338"/>
                <a:ext cx="782587" cy="261610"/>
              </a:xfrm>
              <a:prstGeom prst="rect">
                <a:avLst/>
              </a:prstGeom>
              <a:noFill/>
            </p:spPr>
            <p:txBody>
              <a:bodyPr wrap="none" rtlCol="0">
                <a:spAutoFit/>
              </a:bodyPr>
              <a:lstStyle/>
              <a:p>
                <a:r>
                  <a:rPr lang="en-US" sz="1050" dirty="0" smtClean="0">
                    <a:solidFill>
                      <a:schemeClr val="bg1">
                        <a:lumMod val="50000"/>
                      </a:schemeClr>
                    </a:solidFill>
                    <a:latin typeface="+mj-lt"/>
                  </a:rPr>
                  <a:t>3 days ago</a:t>
                </a:r>
                <a:endParaRPr lang="en-US" sz="1050" dirty="0">
                  <a:solidFill>
                    <a:schemeClr val="bg1">
                      <a:lumMod val="50000"/>
                    </a:schemeClr>
                  </a:solidFill>
                  <a:latin typeface="+mj-lt"/>
                </a:endParaRPr>
              </a:p>
            </p:txBody>
          </p:sp>
          <p:pic>
            <p:nvPicPr>
              <p:cNvPr id="82" name="Picture 81"/>
              <p:cNvPicPr>
                <a:picLocks noChangeAspect="1"/>
              </p:cNvPicPr>
              <p:nvPr/>
            </p:nvPicPr>
            <p:blipFill>
              <a:blip r:embed="rId1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296634" y="3983301"/>
                <a:ext cx="101816" cy="101816"/>
              </a:xfrm>
              <a:prstGeom prst="rect">
                <a:avLst/>
              </a:prstGeom>
            </p:spPr>
          </p:pic>
        </p:grpSp>
      </p:grpSp>
    </p:spTree>
    <p:extLst>
      <p:ext uri="{BB962C8B-B14F-4D97-AF65-F5344CB8AC3E}">
        <p14:creationId xmlns:p14="http://schemas.microsoft.com/office/powerpoint/2010/main" val="4609317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8258" y="2468383"/>
            <a:ext cx="3040637" cy="3854263"/>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811719"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smtClean="0"/>
                <a:t>Semantic Social News Aggregation | SNARC</a:t>
              </a:r>
              <a:endParaRPr lang="en-US" sz="3200" b="1" dirty="0"/>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latin typeface="+mj-lt"/>
              </a:rPr>
              <a:pPr/>
              <a:t>50</a:t>
            </a:fld>
            <a:endParaRPr lang="en-US" dirty="0">
              <a:latin typeface="+mj-lt"/>
            </a:endParaRPr>
          </a:p>
        </p:txBody>
      </p:sp>
      <p:sp>
        <p:nvSpPr>
          <p:cNvPr id="13" name="Title 1"/>
          <p:cNvSpPr txBox="1">
            <a:spLocks/>
          </p:cNvSpPr>
          <p:nvPr/>
        </p:nvSpPr>
        <p:spPr>
          <a:xfrm>
            <a:off x="324000" y="324000"/>
            <a:ext cx="8496000" cy="756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66115" y="253283"/>
            <a:ext cx="2632781" cy="5936791"/>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1257" y="1009392"/>
            <a:ext cx="4367475" cy="1745702"/>
          </a:xfrm>
          <a:prstGeom prst="rect">
            <a:avLst/>
          </a:prstGeom>
        </p:spPr>
      </p:pic>
      <p:grpSp>
        <p:nvGrpSpPr>
          <p:cNvPr id="17" name="Group 16"/>
          <p:cNvGrpSpPr/>
          <p:nvPr/>
        </p:nvGrpSpPr>
        <p:grpSpPr>
          <a:xfrm>
            <a:off x="3648722" y="2542407"/>
            <a:ext cx="5358641" cy="2246769"/>
            <a:chOff x="3648722" y="2542407"/>
            <a:chExt cx="5358641" cy="2246769"/>
          </a:xfrm>
        </p:grpSpPr>
        <p:sp>
          <p:nvSpPr>
            <p:cNvPr id="15" name="Rectangle 14"/>
            <p:cNvSpPr/>
            <p:nvPr/>
          </p:nvSpPr>
          <p:spPr>
            <a:xfrm>
              <a:off x="4204353" y="2542407"/>
              <a:ext cx="4803010" cy="2246769"/>
            </a:xfrm>
            <a:prstGeom prst="rect">
              <a:avLst/>
            </a:prstGeom>
          </p:spPr>
          <p:txBody>
            <a:bodyPr wrap="square">
              <a:spAutoFit/>
            </a:bodyPr>
            <a:lstStyle/>
            <a:p>
              <a:pPr lvl="1"/>
              <a:r>
                <a:rPr lang="en-US" dirty="0" smtClean="0">
                  <a:latin typeface="+mj-lt"/>
                </a:rPr>
                <a:t>Categories: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Culture_Politics</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Regional and </a:t>
              </a:r>
              <a:r>
                <a:rPr lang="en-US" sz="1100" dirty="0" smtClean="0">
                  <a:solidFill>
                    <a:schemeClr val="tx1">
                      <a:lumMod val="50000"/>
                      <a:lumOff val="50000"/>
                    </a:schemeClr>
                  </a:solidFill>
                  <a:latin typeface="Droid Sans Mono for Powerline" charset="0"/>
                  <a:ea typeface="Droid Sans Mono for Powerline" charset="0"/>
                  <a:cs typeface="Droid Sans Mono for Powerline" charset="0"/>
                </a:rPr>
                <a:t>Society</a:t>
              </a:r>
            </a:p>
            <a:p>
              <a:pPr lvl="1"/>
              <a:endParaRPr lang="en-US" dirty="0" smtClean="0">
                <a:latin typeface="+mj-lt"/>
              </a:endParaRPr>
            </a:p>
            <a:p>
              <a:pPr lvl="1"/>
              <a:r>
                <a:rPr lang="en-US" dirty="0" smtClean="0">
                  <a:latin typeface="+mj-lt"/>
                </a:rPr>
                <a:t>Keywords: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Taksim</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Square, Protesters,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Gezi</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Park, </a:t>
              </a:r>
              <a:r>
                <a:rPr lang="en-US" sz="1100" dirty="0" err="1">
                  <a:solidFill>
                    <a:schemeClr val="tx1">
                      <a:lumMod val="50000"/>
                      <a:lumOff val="50000"/>
                    </a:schemeClr>
                  </a:solidFill>
                  <a:latin typeface="Droid Sans Mono for Powerline" charset="0"/>
                  <a:ea typeface="Droid Sans Mono for Powerline" charset="0"/>
                  <a:cs typeface="Droid Sans Mono for Powerline" charset="0"/>
                </a:rPr>
                <a:t>Mr</a:t>
              </a:r>
              <a:r>
                <a:rPr lang="en-US" sz="1100" dirty="0">
                  <a:solidFill>
                    <a:schemeClr val="tx1">
                      <a:lumMod val="50000"/>
                      <a:lumOff val="50000"/>
                    </a:schemeClr>
                  </a:solidFill>
                  <a:latin typeface="Droid Sans Mono for Powerline" charset="0"/>
                  <a:ea typeface="Droid Sans Mono for Powerline" charset="0"/>
                  <a:cs typeface="Droid Sans Mono for Powerline" charset="0"/>
                </a:rPr>
                <a:t> Erdogan, </a:t>
              </a:r>
              <a:r>
                <a:rPr lang="en-US" sz="1100" dirty="0" smtClean="0">
                  <a:solidFill>
                    <a:schemeClr val="tx1">
                      <a:lumMod val="50000"/>
                      <a:lumOff val="50000"/>
                    </a:schemeClr>
                  </a:solidFill>
                  <a:latin typeface="Droid Sans Mono for Powerline" charset="0"/>
                  <a:ea typeface="Droid Sans Mono for Powerline" charset="0"/>
                  <a:cs typeface="Droid Sans Mono for Powerline" charset="0"/>
                </a:rPr>
                <a:t>Istanbul</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lvl="1"/>
              <a:endParaRPr lang="en-US" dirty="0" smtClean="0">
                <a:latin typeface="+mj-lt"/>
              </a:endParaRPr>
            </a:p>
            <a:p>
              <a:pPr lvl="1"/>
              <a:r>
                <a:rPr lang="en-US" dirty="0" smtClean="0">
                  <a:latin typeface="+mj-lt"/>
                </a:rPr>
                <a:t>Entities  </a:t>
              </a:r>
              <a:r>
                <a:rPr lang="en-US" dirty="0">
                  <a:latin typeface="+mj-lt"/>
                </a:rPr>
                <a:t>: </a:t>
              </a:r>
              <a:r>
                <a:rPr lang="en-US" sz="1400" dirty="0" err="1">
                  <a:solidFill>
                    <a:schemeClr val="tx1">
                      <a:lumMod val="50000"/>
                      <a:lumOff val="50000"/>
                    </a:schemeClr>
                  </a:solidFill>
                  <a:latin typeface="+mj-lt"/>
                </a:rPr>
                <a:t>Gezi</a:t>
              </a:r>
              <a:r>
                <a:rPr lang="en-US" sz="1400" dirty="0">
                  <a:solidFill>
                    <a:schemeClr val="tx1">
                      <a:lumMod val="50000"/>
                      <a:lumOff val="50000"/>
                    </a:schemeClr>
                  </a:solidFill>
                  <a:latin typeface="+mj-lt"/>
                </a:rPr>
                <a:t> Park, </a:t>
              </a:r>
              <a:r>
                <a:rPr lang="en-US" sz="1400" dirty="0" err="1">
                  <a:solidFill>
                    <a:schemeClr val="tx1">
                      <a:lumMod val="50000"/>
                      <a:lumOff val="50000"/>
                    </a:schemeClr>
                  </a:solidFill>
                  <a:latin typeface="+mj-lt"/>
                </a:rPr>
                <a:t>Recep</a:t>
              </a:r>
              <a:r>
                <a:rPr lang="en-US" sz="1400" dirty="0">
                  <a:solidFill>
                    <a:schemeClr val="tx1">
                      <a:lumMod val="50000"/>
                      <a:lumOff val="50000"/>
                    </a:schemeClr>
                  </a:solidFill>
                  <a:latin typeface="+mj-lt"/>
                </a:rPr>
                <a:t> </a:t>
              </a:r>
              <a:r>
                <a:rPr lang="en-US" sz="1400" dirty="0" err="1">
                  <a:solidFill>
                    <a:schemeClr val="tx1">
                      <a:lumMod val="50000"/>
                      <a:lumOff val="50000"/>
                    </a:schemeClr>
                  </a:solidFill>
                  <a:latin typeface="+mj-lt"/>
                </a:rPr>
                <a:t>Tayyip</a:t>
              </a:r>
              <a:r>
                <a:rPr lang="en-US" sz="1400" dirty="0">
                  <a:solidFill>
                    <a:schemeClr val="tx1">
                      <a:lumMod val="50000"/>
                      <a:lumOff val="50000"/>
                    </a:schemeClr>
                  </a:solidFill>
                  <a:latin typeface="+mj-lt"/>
                </a:rPr>
                <a:t> Erdogan, </a:t>
              </a:r>
              <a:r>
                <a:rPr lang="en-US" sz="1400" dirty="0" err="1">
                  <a:solidFill>
                    <a:schemeClr val="tx1">
                      <a:lumMod val="50000"/>
                      <a:lumOff val="50000"/>
                    </a:schemeClr>
                  </a:solidFill>
                  <a:latin typeface="+mj-lt"/>
                </a:rPr>
                <a:t>Taksim</a:t>
              </a:r>
              <a:r>
                <a:rPr lang="en-US" sz="1400" dirty="0">
                  <a:solidFill>
                    <a:schemeClr val="tx1">
                      <a:lumMod val="50000"/>
                      <a:lumOff val="50000"/>
                    </a:schemeClr>
                  </a:solidFill>
                  <a:latin typeface="+mj-lt"/>
                </a:rPr>
                <a:t> Square, Justice and Development Party (Turkey), Police of Turkey</a:t>
              </a:r>
              <a:endParaRPr lang="en-US" sz="1400" dirty="0" smtClean="0">
                <a:solidFill>
                  <a:schemeClr val="tx1">
                    <a:lumMod val="50000"/>
                    <a:lumOff val="50000"/>
                  </a:schemeClr>
                </a:solidFill>
                <a:latin typeface="+mj-lt"/>
              </a:endParaRPr>
            </a:p>
          </p:txBody>
        </p:sp>
        <p:sp>
          <p:nvSpPr>
            <p:cNvPr id="16" name="Right Arrow 15"/>
            <p:cNvSpPr/>
            <p:nvPr/>
          </p:nvSpPr>
          <p:spPr>
            <a:xfrm>
              <a:off x="3648722" y="3364637"/>
              <a:ext cx="754602" cy="19530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949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9587" y="846032"/>
            <a:ext cx="7239576" cy="5365070"/>
          </a:xfrm>
          <a:prstGeom prst="rect">
            <a:avLst/>
          </a:prstGeom>
        </p:spPr>
      </p:pic>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Conclusion</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51</a:t>
            </a:fld>
            <a:endParaRPr lang="en-US" dirty="0"/>
          </a:p>
        </p:txBody>
      </p:sp>
      <p:grpSp>
        <p:nvGrpSpPr>
          <p:cNvPr id="28" name="Group 27"/>
          <p:cNvGrpSpPr/>
          <p:nvPr/>
        </p:nvGrpSpPr>
        <p:grpSpPr>
          <a:xfrm>
            <a:off x="261257" y="906413"/>
            <a:ext cx="11600064" cy="3113496"/>
            <a:chOff x="261257" y="906413"/>
            <a:chExt cx="11600064" cy="3113496"/>
          </a:xfrm>
        </p:grpSpPr>
        <p:grpSp>
          <p:nvGrpSpPr>
            <p:cNvPr id="18" name="Group 17"/>
            <p:cNvGrpSpPr/>
            <p:nvPr/>
          </p:nvGrpSpPr>
          <p:grpSpPr>
            <a:xfrm>
              <a:off x="588585" y="906413"/>
              <a:ext cx="11272736" cy="3113496"/>
              <a:chOff x="588585" y="906413"/>
              <a:chExt cx="11272736" cy="3113496"/>
            </a:xfrm>
          </p:grpSpPr>
          <p:sp>
            <p:nvSpPr>
              <p:cNvPr id="13" name="TextBox 12"/>
              <p:cNvSpPr txBox="1"/>
              <p:nvPr/>
            </p:nvSpPr>
            <p:spPr>
              <a:xfrm>
                <a:off x="588585" y="1742829"/>
                <a:ext cx="3424335" cy="646331"/>
              </a:xfrm>
              <a:prstGeom prst="rect">
                <a:avLst/>
              </a:prstGeom>
              <a:noFill/>
            </p:spPr>
            <p:txBody>
              <a:bodyPr wrap="none" rtlCol="0">
                <a:spAutoFit/>
              </a:bodyPr>
              <a:lstStyle/>
              <a:p>
                <a:r>
                  <a:rPr lang="en-US" dirty="0">
                    <a:latin typeface="+mj-lt"/>
                  </a:rPr>
                  <a:t>Dataset Maintenance &amp; Discovery</a:t>
                </a:r>
              </a:p>
              <a:p>
                <a:endParaRPr lang="en-US" dirty="0">
                  <a:latin typeface="+mj-lt"/>
                </a:endParaRPr>
              </a:p>
            </p:txBody>
          </p:sp>
          <p:sp>
            <p:nvSpPr>
              <p:cNvPr id="16" name="Rectangle 15"/>
              <p:cNvSpPr/>
              <p:nvPr/>
            </p:nvSpPr>
            <p:spPr>
              <a:xfrm>
                <a:off x="4587336" y="906413"/>
                <a:ext cx="5434283" cy="2716680"/>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585904" y="3657958"/>
                <a:ext cx="7275417" cy="361951"/>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a:off x="261257" y="1853912"/>
              <a:ext cx="236306" cy="2008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255386" y="2436872"/>
            <a:ext cx="6995377" cy="986320"/>
            <a:chOff x="255386" y="2436872"/>
            <a:chExt cx="6995377" cy="986320"/>
          </a:xfrm>
        </p:grpSpPr>
        <p:grpSp>
          <p:nvGrpSpPr>
            <p:cNvPr id="20" name="Group 19"/>
            <p:cNvGrpSpPr/>
            <p:nvPr/>
          </p:nvGrpSpPr>
          <p:grpSpPr>
            <a:xfrm>
              <a:off x="588585" y="2436872"/>
              <a:ext cx="6662178" cy="986320"/>
              <a:chOff x="588585" y="2436872"/>
              <a:chExt cx="6662178" cy="986320"/>
            </a:xfrm>
          </p:grpSpPr>
          <p:sp>
            <p:nvSpPr>
              <p:cNvPr id="14" name="TextBox 13"/>
              <p:cNvSpPr txBox="1"/>
              <p:nvPr/>
            </p:nvSpPr>
            <p:spPr>
              <a:xfrm>
                <a:off x="588585" y="2739442"/>
                <a:ext cx="1605183" cy="646331"/>
              </a:xfrm>
              <a:prstGeom prst="rect">
                <a:avLst/>
              </a:prstGeom>
              <a:noFill/>
            </p:spPr>
            <p:txBody>
              <a:bodyPr wrap="none" rtlCol="0">
                <a:spAutoFit/>
              </a:bodyPr>
              <a:lstStyle/>
              <a:p>
                <a:r>
                  <a:rPr lang="en-US" dirty="0">
                    <a:latin typeface="+mj-lt"/>
                  </a:rPr>
                  <a:t>Dataset </a:t>
                </a:r>
                <a:r>
                  <a:rPr lang="en-US" dirty="0" smtClean="0">
                    <a:latin typeface="+mj-lt"/>
                  </a:rPr>
                  <a:t>Quality</a:t>
                </a:r>
                <a:endParaRPr lang="en-US" dirty="0">
                  <a:latin typeface="+mj-lt"/>
                </a:endParaRPr>
              </a:p>
              <a:p>
                <a:endParaRPr lang="en-US" dirty="0">
                  <a:latin typeface="+mj-lt"/>
                </a:endParaRPr>
              </a:p>
            </p:txBody>
          </p:sp>
          <p:sp>
            <p:nvSpPr>
              <p:cNvPr id="19" name="Rectangle 18"/>
              <p:cNvSpPr/>
              <p:nvPr/>
            </p:nvSpPr>
            <p:spPr>
              <a:xfrm>
                <a:off x="6408282" y="2436872"/>
                <a:ext cx="842481" cy="986320"/>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p:cNvSpPr/>
            <p:nvPr/>
          </p:nvSpPr>
          <p:spPr>
            <a:xfrm>
              <a:off x="255386" y="2861792"/>
              <a:ext cx="236306" cy="20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55386" y="906413"/>
            <a:ext cx="11605934" cy="5304688"/>
            <a:chOff x="255386" y="906413"/>
            <a:chExt cx="11605934" cy="5304688"/>
          </a:xfrm>
        </p:grpSpPr>
        <p:grpSp>
          <p:nvGrpSpPr>
            <p:cNvPr id="24" name="Group 23"/>
            <p:cNvGrpSpPr/>
            <p:nvPr/>
          </p:nvGrpSpPr>
          <p:grpSpPr>
            <a:xfrm>
              <a:off x="588585" y="906413"/>
              <a:ext cx="11272735" cy="5304688"/>
              <a:chOff x="588585" y="906413"/>
              <a:chExt cx="11272735" cy="5304688"/>
            </a:xfrm>
          </p:grpSpPr>
          <p:sp>
            <p:nvSpPr>
              <p:cNvPr id="15" name="TextBox 14"/>
              <p:cNvSpPr txBox="1"/>
              <p:nvPr/>
            </p:nvSpPr>
            <p:spPr>
              <a:xfrm>
                <a:off x="588585" y="3721334"/>
                <a:ext cx="3295005" cy="646331"/>
              </a:xfrm>
              <a:prstGeom prst="rect">
                <a:avLst/>
              </a:prstGeom>
              <a:noFill/>
            </p:spPr>
            <p:txBody>
              <a:bodyPr wrap="none" rtlCol="0">
                <a:spAutoFit/>
              </a:bodyPr>
              <a:lstStyle/>
              <a:p>
                <a:r>
                  <a:rPr lang="en-US" dirty="0">
                    <a:latin typeface="+mj-lt"/>
                  </a:rPr>
                  <a:t>Dataset </a:t>
                </a:r>
                <a:r>
                  <a:rPr lang="en-US" dirty="0" smtClean="0">
                    <a:latin typeface="+mj-lt"/>
                  </a:rPr>
                  <a:t>Integration &amp; Enrichment</a:t>
                </a:r>
                <a:endParaRPr lang="en-US" dirty="0">
                  <a:latin typeface="+mj-lt"/>
                </a:endParaRPr>
              </a:p>
              <a:p>
                <a:endParaRPr lang="en-US" dirty="0">
                  <a:latin typeface="+mj-lt"/>
                </a:endParaRPr>
              </a:p>
            </p:txBody>
          </p:sp>
          <p:sp>
            <p:nvSpPr>
              <p:cNvPr id="21" name="Rectangle 20"/>
              <p:cNvSpPr/>
              <p:nvPr/>
            </p:nvSpPr>
            <p:spPr>
              <a:xfrm>
                <a:off x="4585903" y="4044500"/>
                <a:ext cx="7275417" cy="2166601"/>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0067124" y="906413"/>
                <a:ext cx="1785318" cy="2712772"/>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p:cNvSpPr/>
            <p:nvPr/>
          </p:nvSpPr>
          <p:spPr>
            <a:xfrm>
              <a:off x="255386" y="3819093"/>
              <a:ext cx="236306" cy="2008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764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Revisit: </a:t>
              </a:r>
              <a:r>
                <a:rPr lang="en-US" sz="3200" b="1" dirty="0" smtClean="0">
                  <a:latin typeface="+mj-lt"/>
                </a:rPr>
                <a:t>Use-case </a:t>
              </a:r>
              <a:r>
                <a:rPr lang="en-US" sz="3200" b="1" dirty="0">
                  <a:latin typeface="+mj-lt"/>
                </a:rPr>
                <a:t>Scenario</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261257" y="1130293"/>
            <a:ext cx="9840275" cy="3416320"/>
          </a:xfrm>
          <a:prstGeom prst="rect">
            <a:avLst/>
          </a:prstGeom>
          <a:noFill/>
        </p:spPr>
        <p:txBody>
          <a:bodyPr wrap="square" rtlCol="0">
            <a:spAutoFit/>
          </a:bodyPr>
          <a:lstStyle/>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endParaRPr lang="en-US" sz="2400" b="1" dirty="0">
              <a:solidFill>
                <a:srgbClr val="000000"/>
              </a:solidFill>
              <a:latin typeface="+mj-lt"/>
            </a:endParaRPr>
          </a:p>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a:t>
            </a:r>
            <a:r>
              <a:rPr lang="en-US" sz="2400" dirty="0">
                <a:solidFill>
                  <a:srgbClr val="000000"/>
                </a:solidFill>
                <a:latin typeface="+mj-lt"/>
              </a:rPr>
              <a:t>receives a memo from his management to create a report comparing the number of car accidents that occurred in </a:t>
            </a:r>
            <a:r>
              <a:rPr lang="en-US" sz="2400" b="1" u="sng" dirty="0">
                <a:solidFill>
                  <a:srgbClr val="000000"/>
                </a:solidFill>
                <a:latin typeface="+mj-lt"/>
              </a:rPr>
              <a:t>France</a:t>
            </a:r>
            <a:r>
              <a:rPr lang="en-US" sz="2400" dirty="0">
                <a:solidFill>
                  <a:srgbClr val="000000"/>
                </a:solidFill>
                <a:latin typeface="+mj-lt"/>
              </a:rPr>
              <a:t> for </a:t>
            </a:r>
            <a:r>
              <a:rPr lang="en-US" sz="2400" b="1" u="sng" dirty="0">
                <a:solidFill>
                  <a:srgbClr val="000000"/>
                </a:solidFill>
                <a:latin typeface="+mj-lt"/>
              </a:rPr>
              <a:t>this year</a:t>
            </a:r>
            <a:r>
              <a:rPr lang="en-US" sz="2400" dirty="0">
                <a:solidFill>
                  <a:srgbClr val="000000"/>
                </a:solidFill>
                <a:latin typeface="+mj-lt"/>
              </a:rPr>
              <a:t>, to its counterpart in the </a:t>
            </a:r>
            <a:r>
              <a:rPr lang="en-US" sz="2400" b="1" u="sng" dirty="0">
                <a:solidFill>
                  <a:srgbClr val="000000"/>
                </a:solidFill>
                <a:latin typeface="+mj-lt"/>
              </a:rPr>
              <a:t>United Kingdom (UK)</a:t>
            </a:r>
            <a:r>
              <a:rPr lang="en-US" sz="2400" dirty="0">
                <a:solidFill>
                  <a:srgbClr val="000000"/>
                </a:solidFill>
                <a:latin typeface="+mj-lt"/>
              </a:rPr>
              <a:t>. </a:t>
            </a:r>
            <a:endParaRPr lang="en-US" sz="2400" dirty="0" smtClean="0">
              <a:solidFill>
                <a:srgbClr val="000000"/>
              </a:solidFill>
              <a:latin typeface="+mj-lt"/>
            </a:endParaRPr>
          </a:p>
          <a:p>
            <a:pPr marL="285750" indent="-285750">
              <a:buFont typeface="Arial" panose="020B0604020202020204" pitchFamily="34" charset="0"/>
              <a:buChar char="•"/>
            </a:pPr>
            <a:endParaRPr lang="en-US" sz="2400"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asked </a:t>
            </a:r>
            <a:r>
              <a:rPr lang="en-US" sz="2400" dirty="0">
                <a:solidFill>
                  <a:srgbClr val="000000"/>
                </a:solidFill>
                <a:latin typeface="+mj-lt"/>
              </a:rPr>
              <a:t>to highlight accidents related to </a:t>
            </a:r>
            <a:r>
              <a:rPr lang="en-US" sz="2400" b="1" u="sng" dirty="0">
                <a:solidFill>
                  <a:srgbClr val="000000"/>
                </a:solidFill>
                <a:latin typeface="+mj-lt"/>
              </a:rPr>
              <a:t>illegal consumption of alcohol </a:t>
            </a:r>
            <a:r>
              <a:rPr lang="en-US" sz="2400" dirty="0">
                <a:solidFill>
                  <a:srgbClr val="000000"/>
                </a:solidFill>
                <a:latin typeface="+mj-lt"/>
              </a:rPr>
              <a:t>in both countries</a:t>
            </a:r>
            <a:r>
              <a:rPr lang="en-US" sz="2400" dirty="0" smtClean="0">
                <a:solidFill>
                  <a:srgbClr val="000000"/>
                </a:solidFill>
                <a:latin typeface="+mj-lt"/>
              </a:rPr>
              <a:t>.</a:t>
            </a:r>
            <a:endParaRPr lang="en-US" sz="2400" dirty="0">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52</a:t>
            </a:fld>
            <a:endParaRPr lang="en-US" dirty="0"/>
          </a:p>
        </p:txBody>
      </p:sp>
      <p:pic>
        <p:nvPicPr>
          <p:cNvPr id="12" name="Picture 11"/>
          <p:cNvPicPr>
            <a:picLocks noChangeAspect="1"/>
          </p:cNvPicPr>
          <p:nvPr/>
        </p:nvPicPr>
        <p:blipFill>
          <a:blip r:embed="rId4"/>
          <a:stretch>
            <a:fillRect/>
          </a:stretch>
        </p:blipFill>
        <p:spPr>
          <a:xfrm>
            <a:off x="10331938" y="2612241"/>
            <a:ext cx="1113986" cy="1113986"/>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579285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1749426" y="152044"/>
            <a:ext cx="8689975" cy="6191607"/>
            <a:chOff x="1749426" y="152044"/>
            <a:chExt cx="8689975" cy="6191607"/>
          </a:xfrm>
        </p:grpSpPr>
        <p:grpSp>
          <p:nvGrpSpPr>
            <p:cNvPr id="89" name="Group 88"/>
            <p:cNvGrpSpPr/>
            <p:nvPr/>
          </p:nvGrpSpPr>
          <p:grpSpPr>
            <a:xfrm>
              <a:off x="1749426" y="152044"/>
              <a:ext cx="8689975" cy="6191607"/>
              <a:chOff x="1749426" y="152044"/>
              <a:chExt cx="8689975" cy="6191607"/>
            </a:xfrm>
          </p:grpSpPr>
          <p:grpSp>
            <p:nvGrpSpPr>
              <p:cNvPr id="88" name="Group 87"/>
              <p:cNvGrpSpPr/>
              <p:nvPr/>
            </p:nvGrpSpPr>
            <p:grpSpPr>
              <a:xfrm>
                <a:off x="1749426" y="152044"/>
                <a:ext cx="8689975" cy="6191607"/>
                <a:chOff x="1749426" y="152044"/>
                <a:chExt cx="8689975" cy="6191607"/>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749426" y="152044"/>
                  <a:ext cx="8689975" cy="6191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 name="TextBox 86"/>
                <p:cNvSpPr txBox="1"/>
                <p:nvPr/>
              </p:nvSpPr>
              <p:spPr>
                <a:xfrm>
                  <a:off x="1807949" y="4787173"/>
                  <a:ext cx="1053749" cy="307777"/>
                </a:xfrm>
                <a:prstGeom prst="rect">
                  <a:avLst/>
                </a:prstGeom>
                <a:solidFill>
                  <a:schemeClr val="bg1"/>
                </a:solidFill>
              </p:spPr>
              <p:txBody>
                <a:bodyPr wrap="square" rtlCol="0">
                  <a:spAutoFit/>
                </a:bodyPr>
                <a:lstStyle/>
                <a:p>
                  <a:pPr algn="r"/>
                  <a:r>
                    <a:rPr lang="en-US" sz="1400" b="1" dirty="0" smtClean="0">
                      <a:solidFill>
                        <a:schemeClr val="tx1">
                          <a:lumMod val="50000"/>
                          <a:lumOff val="50000"/>
                        </a:schemeClr>
                      </a:solidFill>
                      <a:latin typeface="+mj-lt"/>
                    </a:rPr>
                    <a:t>Manchester</a:t>
                  </a:r>
                  <a:endParaRPr lang="en-US" sz="1400" b="1" dirty="0">
                    <a:solidFill>
                      <a:schemeClr val="tx1">
                        <a:lumMod val="50000"/>
                        <a:lumOff val="50000"/>
                      </a:schemeClr>
                    </a:solidFill>
                    <a:latin typeface="+mj-lt"/>
                  </a:endParaRPr>
                </a:p>
              </p:txBody>
            </p:sp>
          </p:grpSp>
          <p:sp>
            <p:nvSpPr>
              <p:cNvPr id="152" name="TextBox 151"/>
              <p:cNvSpPr txBox="1"/>
              <p:nvPr/>
            </p:nvSpPr>
            <p:spPr>
              <a:xfrm>
                <a:off x="2342508" y="3393146"/>
                <a:ext cx="517676" cy="307777"/>
              </a:xfrm>
              <a:prstGeom prst="rect">
                <a:avLst/>
              </a:prstGeom>
              <a:solidFill>
                <a:schemeClr val="bg1"/>
              </a:solidFill>
            </p:spPr>
            <p:txBody>
              <a:bodyPr wrap="square" rtlCol="0">
                <a:spAutoFit/>
              </a:bodyPr>
              <a:lstStyle/>
              <a:p>
                <a:pPr algn="r"/>
                <a:r>
                  <a:rPr lang="en-US" sz="1400" b="1" dirty="0" smtClean="0">
                    <a:solidFill>
                      <a:schemeClr val="tx1">
                        <a:lumMod val="50000"/>
                        <a:lumOff val="50000"/>
                      </a:schemeClr>
                    </a:solidFill>
                    <a:latin typeface="+mj-lt"/>
                  </a:rPr>
                  <a:t>LDN</a:t>
                </a:r>
                <a:endParaRPr lang="en-US" sz="1400" b="1" dirty="0">
                  <a:solidFill>
                    <a:schemeClr val="tx1">
                      <a:lumMod val="50000"/>
                      <a:lumOff val="50000"/>
                    </a:schemeClr>
                  </a:solidFill>
                  <a:latin typeface="+mj-lt"/>
                </a:endParaRPr>
              </a:p>
            </p:txBody>
          </p:sp>
        </p:grpSp>
        <p:sp>
          <p:nvSpPr>
            <p:cNvPr id="153" name="TextBox 152"/>
            <p:cNvSpPr txBox="1"/>
            <p:nvPr/>
          </p:nvSpPr>
          <p:spPr>
            <a:xfrm>
              <a:off x="1968413" y="2014404"/>
              <a:ext cx="889308" cy="307777"/>
            </a:xfrm>
            <a:prstGeom prst="rect">
              <a:avLst/>
            </a:prstGeom>
            <a:solidFill>
              <a:schemeClr val="bg1"/>
            </a:solidFill>
          </p:spPr>
          <p:txBody>
            <a:bodyPr wrap="square" rtlCol="0">
              <a:spAutoFit/>
            </a:bodyPr>
            <a:lstStyle/>
            <a:p>
              <a:pPr algn="r"/>
              <a:r>
                <a:rPr lang="en-US" sz="1400" b="1" dirty="0" smtClean="0">
                  <a:solidFill>
                    <a:schemeClr val="tx1">
                      <a:lumMod val="50000"/>
                      <a:lumOff val="50000"/>
                    </a:schemeClr>
                  </a:solidFill>
                  <a:latin typeface="+mj-lt"/>
                </a:rPr>
                <a:t>Glasgow</a:t>
              </a:r>
              <a:endParaRPr lang="en-US" sz="1400" b="1" dirty="0">
                <a:solidFill>
                  <a:schemeClr val="tx1">
                    <a:lumMod val="50000"/>
                    <a:lumOff val="50000"/>
                  </a:schemeClr>
                </a:solidFill>
                <a:latin typeface="+mj-lt"/>
              </a:endParaRPr>
            </a:p>
          </p:txBody>
        </p:sp>
      </p:grpSp>
      <p:sp>
        <p:nvSpPr>
          <p:cNvPr id="2" name="TextBox 1"/>
          <p:cNvSpPr txBox="1"/>
          <p:nvPr/>
        </p:nvSpPr>
        <p:spPr>
          <a:xfrm>
            <a:off x="2533651" y="1143001"/>
            <a:ext cx="2933700" cy="246221"/>
          </a:xfrm>
          <a:prstGeom prst="rect">
            <a:avLst/>
          </a:prstGeom>
          <a:solidFill>
            <a:schemeClr val="bg1"/>
          </a:solidFill>
        </p:spPr>
        <p:txBody>
          <a:bodyPr wrap="square" lIns="0" tIns="0" rIns="0" bIns="0" rtlCol="0">
            <a:spAutoFit/>
          </a:bodyPr>
          <a:lstStyle/>
          <a:p>
            <a:pPr algn="r" fontAlgn="base">
              <a:spcBef>
                <a:spcPts val="600"/>
              </a:spcBef>
              <a:spcAft>
                <a:spcPct val="0"/>
              </a:spcAft>
              <a:buClr>
                <a:srgbClr val="F0AB00"/>
              </a:buClr>
              <a:buSzPct val="80000"/>
            </a:pPr>
            <a:r>
              <a:rPr lang="en-US" sz="1600" b="1" kern="0" dirty="0">
                <a:solidFill>
                  <a:schemeClr val="tx1">
                    <a:lumMod val="50000"/>
                    <a:lumOff val="50000"/>
                  </a:schemeClr>
                </a:solidFill>
                <a:latin typeface="Segoe UI Light" panose="020B0502040204020203" pitchFamily="34" charset="0"/>
                <a:ea typeface="Arial Unicode MS" pitchFamily="34" charset="-128"/>
                <a:cs typeface="Arial Unicode MS" pitchFamily="34" charset="-128"/>
              </a:rPr>
              <a:t>Accidents Cost by Region</a:t>
            </a:r>
          </a:p>
        </p:txBody>
      </p:sp>
      <p:sp>
        <p:nvSpPr>
          <p:cNvPr id="3" name="Rectangle 2"/>
          <p:cNvSpPr/>
          <p:nvPr/>
        </p:nvSpPr>
        <p:spPr bwMode="gray">
          <a:xfrm>
            <a:off x="1749425" y="5905500"/>
            <a:ext cx="8794750" cy="438150"/>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 name="Rectangle 4"/>
          <p:cNvSpPr/>
          <p:nvPr/>
        </p:nvSpPr>
        <p:spPr bwMode="gray">
          <a:xfrm>
            <a:off x="4435475" y="361948"/>
            <a:ext cx="2736850" cy="219075"/>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 name="TextBox 5"/>
          <p:cNvSpPr txBox="1"/>
          <p:nvPr/>
        </p:nvSpPr>
        <p:spPr>
          <a:xfrm>
            <a:off x="4550962" y="804076"/>
            <a:ext cx="2735249" cy="169277"/>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1100" b="1" kern="0" dirty="0" smtClean="0">
                <a:solidFill>
                  <a:schemeClr val="tx1">
                    <a:lumMod val="50000"/>
                    <a:lumOff val="50000"/>
                  </a:schemeClr>
                </a:solidFill>
                <a:latin typeface="Segoe UI Light" panose="020B0502040204020203" pitchFamily="34" charset="0"/>
                <a:ea typeface="Arial Unicode MS" pitchFamily="34" charset="-128"/>
                <a:cs typeface="Arial Unicode MS" pitchFamily="34" charset="-128"/>
              </a:rPr>
              <a:t>Driving accidents alcohol</a:t>
            </a:r>
            <a:endParaRPr lang="en-US" sz="1100" b="1" kern="0" dirty="0">
              <a:solidFill>
                <a:schemeClr val="tx1">
                  <a:lumMod val="50000"/>
                  <a:lumOff val="50000"/>
                </a:schemeClr>
              </a:solidFill>
              <a:latin typeface="Segoe UI Light" panose="020B0502040204020203" pitchFamily="34" charset="0"/>
              <a:ea typeface="Arial Unicode MS" pitchFamily="34" charset="-128"/>
              <a:cs typeface="Arial Unicode MS" pitchFamily="34" charset="-128"/>
            </a:endParaRPr>
          </a:p>
        </p:txBody>
      </p:sp>
      <p:sp>
        <p:nvSpPr>
          <p:cNvPr id="7" name="Rectangle 6"/>
          <p:cNvSpPr/>
          <p:nvPr/>
        </p:nvSpPr>
        <p:spPr bwMode="gray">
          <a:xfrm>
            <a:off x="7774810" y="1433662"/>
            <a:ext cx="2664590" cy="4909989"/>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2" name="TextBox 71"/>
          <p:cNvSpPr txBox="1"/>
          <p:nvPr/>
        </p:nvSpPr>
        <p:spPr>
          <a:xfrm>
            <a:off x="8996608" y="413461"/>
            <a:ext cx="809625" cy="138499"/>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900" kern="0" dirty="0" smtClean="0">
                <a:latin typeface="Segoe UI Light" panose="020B0502040204020203" pitchFamily="34" charset="0"/>
                <a:ea typeface="Arial Unicode MS" pitchFamily="34" charset="-128"/>
                <a:cs typeface="Arial Unicode MS" pitchFamily="34" charset="-128"/>
              </a:rPr>
              <a:t>Dan Ferry</a:t>
            </a:r>
            <a:endParaRPr lang="en-US" sz="900" kern="0" dirty="0">
              <a:latin typeface="Segoe UI Light" panose="020B0502040204020203" pitchFamily="34" charset="0"/>
              <a:ea typeface="Arial Unicode MS" pitchFamily="34" charset="-128"/>
              <a:cs typeface="Arial Unicode MS" pitchFamily="34" charset="-128"/>
            </a:endParaRPr>
          </a:p>
        </p:txBody>
      </p:sp>
      <p:pic>
        <p:nvPicPr>
          <p:cNvPr id="73" name="Picture 7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55172" y="351766"/>
            <a:ext cx="234620" cy="234620"/>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2048" name="Picture 204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813248" y="688033"/>
            <a:ext cx="3558426" cy="401361"/>
          </a:xfrm>
          <a:prstGeom prst="rect">
            <a:avLst/>
          </a:prstGeom>
        </p:spPr>
      </p:pic>
      <p:pic>
        <p:nvPicPr>
          <p:cNvPr id="2056" name="Picture 205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26079" y="2515750"/>
            <a:ext cx="1527425" cy="1145569"/>
          </a:xfrm>
          <a:prstGeom prst="rect">
            <a:avLst/>
          </a:prstGeom>
        </p:spPr>
      </p:pic>
      <p:grpSp>
        <p:nvGrpSpPr>
          <p:cNvPr id="2070" name="Group 2069"/>
          <p:cNvGrpSpPr/>
          <p:nvPr/>
        </p:nvGrpSpPr>
        <p:grpSpPr>
          <a:xfrm>
            <a:off x="7849679" y="1177915"/>
            <a:ext cx="2719768" cy="4355354"/>
            <a:chOff x="7849679" y="1177915"/>
            <a:chExt cx="2719768" cy="4355354"/>
          </a:xfrm>
        </p:grpSpPr>
        <p:grpSp>
          <p:nvGrpSpPr>
            <p:cNvPr id="2054" name="Group 2053"/>
            <p:cNvGrpSpPr/>
            <p:nvPr/>
          </p:nvGrpSpPr>
          <p:grpSpPr>
            <a:xfrm>
              <a:off x="7849679" y="1177915"/>
              <a:ext cx="2719768" cy="4355354"/>
              <a:chOff x="7849679" y="1177915"/>
              <a:chExt cx="2719768" cy="4355354"/>
            </a:xfrm>
          </p:grpSpPr>
          <p:sp>
            <p:nvSpPr>
              <p:cNvPr id="8" name="TextBox 7"/>
              <p:cNvSpPr txBox="1"/>
              <p:nvPr/>
            </p:nvSpPr>
            <p:spPr>
              <a:xfrm>
                <a:off x="8010527" y="1177915"/>
                <a:ext cx="2495549" cy="215444"/>
              </a:xfrm>
              <a:prstGeom prst="rect">
                <a:avLst/>
              </a:prstGeom>
              <a:solidFill>
                <a:schemeClr val="bg1"/>
              </a:solidFill>
            </p:spPr>
            <p:txBody>
              <a:bodyPr wrap="square" lIns="0" tIns="0" rIns="0" bIns="0" rtlCol="0">
                <a:spAutoFit/>
              </a:bodyPr>
              <a:lstStyle/>
              <a:p>
                <a:pPr fontAlgn="base">
                  <a:spcBef>
                    <a:spcPts val="600"/>
                  </a:spcBef>
                  <a:spcAft>
                    <a:spcPct val="0"/>
                  </a:spcAft>
                  <a:buClr>
                    <a:srgbClr val="F0AB00"/>
                  </a:buClr>
                  <a:buSzPct val="80000"/>
                </a:pPr>
                <a:r>
                  <a:rPr lang="en-US" sz="1400" b="1" kern="0" dirty="0">
                    <a:solidFill>
                      <a:schemeClr val="tx1">
                        <a:lumMod val="50000"/>
                        <a:lumOff val="50000"/>
                      </a:schemeClr>
                    </a:solidFill>
                    <a:latin typeface="Segoe UI Light" panose="020B0502040204020203" pitchFamily="34" charset="0"/>
                    <a:ea typeface="Arial Unicode MS" pitchFamily="34" charset="-128"/>
                    <a:cs typeface="Arial Unicode MS" pitchFamily="34" charset="-128"/>
                  </a:rPr>
                  <a:t>Related Datasets</a:t>
                </a:r>
              </a:p>
            </p:txBody>
          </p:sp>
          <p:grpSp>
            <p:nvGrpSpPr>
              <p:cNvPr id="9" name="Group 8"/>
              <p:cNvGrpSpPr/>
              <p:nvPr/>
            </p:nvGrpSpPr>
            <p:grpSpPr>
              <a:xfrm>
                <a:off x="7849679" y="1493870"/>
                <a:ext cx="2684971" cy="3344830"/>
                <a:chOff x="6982904" y="1493870"/>
                <a:chExt cx="2194088" cy="2849100"/>
              </a:xfrm>
            </p:grpSpPr>
            <p:cxnSp>
              <p:nvCxnSpPr>
                <p:cNvPr id="10" name="Straight Connector 9"/>
                <p:cNvCxnSpPr/>
                <p:nvPr/>
              </p:nvCxnSpPr>
              <p:spPr>
                <a:xfrm>
                  <a:off x="7047702" y="2984371"/>
                  <a:ext cx="2017084"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070225" y="3645189"/>
                  <a:ext cx="2017084"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6982904" y="1493870"/>
                  <a:ext cx="2176998" cy="764300"/>
                  <a:chOff x="6982904" y="1493870"/>
                  <a:chExt cx="2176998" cy="764300"/>
                </a:xfrm>
              </p:grpSpPr>
              <p:cxnSp>
                <p:nvCxnSpPr>
                  <p:cNvPr id="54" name="Straight Connector 53"/>
                  <p:cNvCxnSpPr/>
                  <p:nvPr/>
                </p:nvCxnSpPr>
                <p:spPr>
                  <a:xfrm>
                    <a:off x="7054323" y="2258170"/>
                    <a:ext cx="2017084"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6982904" y="1493870"/>
                    <a:ext cx="2176998" cy="656687"/>
                    <a:chOff x="6982904" y="1493870"/>
                    <a:chExt cx="2176998" cy="656687"/>
                  </a:xfrm>
                </p:grpSpPr>
                <p:grpSp>
                  <p:nvGrpSpPr>
                    <p:cNvPr id="56" name="Group 55"/>
                    <p:cNvGrpSpPr/>
                    <p:nvPr/>
                  </p:nvGrpSpPr>
                  <p:grpSpPr>
                    <a:xfrm>
                      <a:off x="6982904" y="1493870"/>
                      <a:ext cx="2176998" cy="656687"/>
                      <a:chOff x="2277063" y="1868556"/>
                      <a:chExt cx="2176998" cy="656687"/>
                    </a:xfrm>
                  </p:grpSpPr>
                  <p:sp>
                    <p:nvSpPr>
                      <p:cNvPr id="61" name="Rectangle 60"/>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62" name="TextBox 61"/>
                      <p:cNvSpPr txBox="1"/>
                      <p:nvPr/>
                    </p:nvSpPr>
                    <p:spPr>
                      <a:xfrm>
                        <a:off x="2300916" y="1904336"/>
                        <a:ext cx="2040495" cy="26216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Road traffic accidents involving alcohol (% of all traffic crashes)</a:t>
                        </a:r>
                      </a:p>
                    </p:txBody>
                  </p:sp>
                  <p:sp>
                    <p:nvSpPr>
                      <p:cNvPr id="63" name="TextBox 62"/>
                      <p:cNvSpPr txBox="1"/>
                      <p:nvPr/>
                    </p:nvSpPr>
                    <p:spPr>
                      <a:xfrm>
                        <a:off x="2412235" y="219549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World Health Organization</a:t>
                        </a:r>
                      </a:p>
                    </p:txBody>
                  </p:sp>
                  <p:pic>
                    <p:nvPicPr>
                      <p:cNvPr id="64" name="Picture 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281143" y="2214190"/>
                        <a:ext cx="11906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85014" y="2318607"/>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65"/>
                      <p:cNvSpPr txBox="1"/>
                      <p:nvPr/>
                    </p:nvSpPr>
                    <p:spPr>
                      <a:xfrm>
                        <a:off x="2413566" y="2324043"/>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Alcohol – Drink – Car – Transportation Method , Accident</a:t>
                        </a:r>
                      </a:p>
                    </p:txBody>
                  </p:sp>
                  <p:pic>
                    <p:nvPicPr>
                      <p:cNvPr id="67" name="Picture 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082297" y="2420468"/>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967078" y="2416376"/>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862303" y="2419025"/>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204832" y="2420358"/>
                        <a:ext cx="10477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317560" y="2402378"/>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57"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581749" y="2055148"/>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686443" y="2048528"/>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797498" y="2048719"/>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917022" y="2048528"/>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3" name="Group 12"/>
                <p:cNvGrpSpPr/>
                <p:nvPr/>
              </p:nvGrpSpPr>
              <p:grpSpPr>
                <a:xfrm>
                  <a:off x="6992043" y="2382819"/>
                  <a:ext cx="2176998" cy="656687"/>
                  <a:chOff x="6982904" y="1493870"/>
                  <a:chExt cx="2176998" cy="656687"/>
                </a:xfrm>
              </p:grpSpPr>
              <p:grpSp>
                <p:nvGrpSpPr>
                  <p:cNvPr id="43" name="Group 42"/>
                  <p:cNvGrpSpPr/>
                  <p:nvPr/>
                </p:nvGrpSpPr>
                <p:grpSpPr>
                  <a:xfrm>
                    <a:off x="6982904" y="1493870"/>
                    <a:ext cx="2176998" cy="656687"/>
                    <a:chOff x="2277063" y="1868556"/>
                    <a:chExt cx="2176998" cy="656687"/>
                  </a:xfrm>
                </p:grpSpPr>
                <p:sp>
                  <p:nvSpPr>
                    <p:cNvPr id="48" name="Rectangle 47"/>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49" name="TextBox 48"/>
                    <p:cNvSpPr txBox="1"/>
                    <p:nvPr/>
                  </p:nvSpPr>
                  <p:spPr>
                    <a:xfrm>
                      <a:off x="2300916" y="190433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Drunk driving in the United States</a:t>
                      </a:r>
                    </a:p>
                  </p:txBody>
                </p:sp>
                <p:sp>
                  <p:nvSpPr>
                    <p:cNvPr id="50" name="TextBox 49"/>
                    <p:cNvSpPr txBox="1"/>
                    <p:nvPr/>
                  </p:nvSpPr>
                  <p:spPr>
                    <a:xfrm>
                      <a:off x="2412235" y="2052378"/>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Wikipedia</a:t>
                      </a:r>
                    </a:p>
                  </p:txBody>
                </p:sp>
                <p:pic>
                  <p:nvPicPr>
                    <p:cNvPr id="51"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85014" y="2175489"/>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TextBox 51"/>
                    <p:cNvSpPr txBox="1"/>
                    <p:nvPr/>
                  </p:nvSpPr>
                  <p:spPr>
                    <a:xfrm>
                      <a:off x="2413566" y="2180925"/>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Alcohol – United States –  Drunk - Driving</a:t>
                      </a:r>
                    </a:p>
                  </p:txBody>
                </p:sp>
                <p:pic>
                  <p:nvPicPr>
                    <p:cNvPr id="53"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317560" y="2267211"/>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4"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581749" y="191998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686443" y="191336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797498" y="1913552"/>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917022" y="191336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4" name="Group 13"/>
                <p:cNvGrpSpPr/>
                <p:nvPr/>
              </p:nvGrpSpPr>
              <p:grpSpPr>
                <a:xfrm>
                  <a:off x="6999994" y="3686283"/>
                  <a:ext cx="2176998" cy="656687"/>
                  <a:chOff x="6982904" y="1493870"/>
                  <a:chExt cx="2176998" cy="656687"/>
                </a:xfrm>
              </p:grpSpPr>
              <p:grpSp>
                <p:nvGrpSpPr>
                  <p:cNvPr id="33" name="Group 32"/>
                  <p:cNvGrpSpPr/>
                  <p:nvPr/>
                </p:nvGrpSpPr>
                <p:grpSpPr>
                  <a:xfrm>
                    <a:off x="6982904" y="1493870"/>
                    <a:ext cx="2176998" cy="656687"/>
                    <a:chOff x="2277063" y="1868556"/>
                    <a:chExt cx="2176998" cy="656687"/>
                  </a:xfrm>
                </p:grpSpPr>
                <p:sp>
                  <p:nvSpPr>
                    <p:cNvPr id="37" name="Rectangle 36"/>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38" name="TextBox 37"/>
                    <p:cNvSpPr txBox="1"/>
                    <p:nvPr/>
                  </p:nvSpPr>
                  <p:spPr>
                    <a:xfrm>
                      <a:off x="2300916" y="190433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Alcohol Beverage Sampling Program</a:t>
                      </a:r>
                    </a:p>
                  </p:txBody>
                </p:sp>
                <p:sp>
                  <p:nvSpPr>
                    <p:cNvPr id="39" name="TextBox 38"/>
                    <p:cNvSpPr txBox="1"/>
                    <p:nvPr/>
                  </p:nvSpPr>
                  <p:spPr>
                    <a:xfrm>
                      <a:off x="2404284" y="2027447"/>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Department of the Treasury</a:t>
                      </a:r>
                    </a:p>
                  </p:txBody>
                </p:sp>
                <p:pic>
                  <p:nvPicPr>
                    <p:cNvPr id="40"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77063" y="2159587"/>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p:nvPr/>
                  </p:nvSpPr>
                  <p:spPr>
                    <a:xfrm>
                      <a:off x="2413566" y="2158057"/>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Alcohol – Beverage – Wine - Spirits</a:t>
                      </a:r>
                    </a:p>
                  </p:txBody>
                </p:sp>
                <p:pic>
                  <p:nvPicPr>
                    <p:cNvPr id="42"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309609" y="2251309"/>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4"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581749" y="1912030"/>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686443" y="1905410"/>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797498" y="190560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5" name="Picture 7"/>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6982904" y="2584663"/>
                  <a:ext cx="133350"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9046757" y="2803641"/>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002745" y="3871817"/>
                  <a:ext cx="11906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 name="Group 17"/>
                <p:cNvGrpSpPr/>
                <p:nvPr/>
              </p:nvGrpSpPr>
              <p:grpSpPr>
                <a:xfrm>
                  <a:off x="6986211" y="3029596"/>
                  <a:ext cx="2176998" cy="656687"/>
                  <a:chOff x="6978260" y="3658937"/>
                  <a:chExt cx="2176998" cy="656687"/>
                </a:xfrm>
              </p:grpSpPr>
              <p:grpSp>
                <p:nvGrpSpPr>
                  <p:cNvPr id="20" name="Group 19"/>
                  <p:cNvGrpSpPr/>
                  <p:nvPr/>
                </p:nvGrpSpPr>
                <p:grpSpPr>
                  <a:xfrm>
                    <a:off x="6978260" y="3658937"/>
                    <a:ext cx="2176998" cy="656687"/>
                    <a:chOff x="2277063" y="1868556"/>
                    <a:chExt cx="2176998" cy="656687"/>
                  </a:xfrm>
                </p:grpSpPr>
                <p:sp>
                  <p:nvSpPr>
                    <p:cNvPr id="27" name="Rectangle 26"/>
                    <p:cNvSpPr/>
                    <p:nvPr/>
                  </p:nvSpPr>
                  <p:spPr bwMode="gray">
                    <a:xfrm>
                      <a:off x="2277063" y="1868556"/>
                      <a:ext cx="2159765" cy="656687"/>
                    </a:xfrm>
                    <a:prstGeom prst="rect">
                      <a:avLst/>
                    </a:prstGeom>
                    <a:no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28" name="TextBox 27"/>
                    <p:cNvSpPr txBox="1"/>
                    <p:nvPr/>
                  </p:nvSpPr>
                  <p:spPr>
                    <a:xfrm>
                      <a:off x="2300916" y="1904336"/>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latin typeface="Segoe UI Light" panose="020B0502040204020203" pitchFamily="34" charset="0"/>
                          <a:ea typeface="Arial Unicode MS" pitchFamily="34" charset="-128"/>
                          <a:cs typeface="Arial Unicode MS" pitchFamily="34" charset="-128"/>
                        </a:rPr>
                        <a:t>Transportation Accidents by Mode</a:t>
                      </a:r>
                    </a:p>
                  </p:txBody>
                </p:sp>
                <p:sp>
                  <p:nvSpPr>
                    <p:cNvPr id="29" name="TextBox 28"/>
                    <p:cNvSpPr txBox="1"/>
                    <p:nvPr/>
                  </p:nvSpPr>
                  <p:spPr>
                    <a:xfrm>
                      <a:off x="2412235" y="2044427"/>
                      <a:ext cx="2040495" cy="1310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b="1" kern="0" dirty="0">
                          <a:latin typeface="Segoe UI Light" panose="020B0502040204020203" pitchFamily="34" charset="0"/>
                          <a:ea typeface="Arial Unicode MS" pitchFamily="34" charset="-128"/>
                          <a:cs typeface="Arial Unicode MS" pitchFamily="34" charset="-128"/>
                        </a:rPr>
                        <a:t>Bureau of Transportation Statistics</a:t>
                      </a:r>
                    </a:p>
                  </p:txBody>
                </p:sp>
                <p:pic>
                  <p:nvPicPr>
                    <p:cNvPr id="30" name="Picture 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281143" y="2063121"/>
                      <a:ext cx="11906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85014" y="2167538"/>
                      <a:ext cx="119062" cy="9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2413566" y="2172974"/>
                      <a:ext cx="2040495" cy="1048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a:latin typeface="Segoe UI Light" panose="020B0502040204020203" pitchFamily="34" charset="0"/>
                          <a:ea typeface="Arial Unicode MS" pitchFamily="34" charset="-128"/>
                          <a:cs typeface="Arial Unicode MS" pitchFamily="34" charset="-128"/>
                        </a:rPr>
                        <a:t>Transportation – Accident – Car – Bus - Motorcycle</a:t>
                      </a:r>
                    </a:p>
                  </p:txBody>
                </p:sp>
              </p:grpSp>
              <p:grpSp>
                <p:nvGrpSpPr>
                  <p:cNvPr id="21" name="Group 20"/>
                  <p:cNvGrpSpPr/>
                  <p:nvPr/>
                </p:nvGrpSpPr>
                <p:grpSpPr>
                  <a:xfrm>
                    <a:off x="8599388" y="4096171"/>
                    <a:ext cx="528118" cy="119734"/>
                    <a:chOff x="8599388" y="4302897"/>
                    <a:chExt cx="528118" cy="119734"/>
                  </a:xfrm>
                </p:grpSpPr>
                <p:pic>
                  <p:nvPicPr>
                    <p:cNvPr id="22"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599388" y="4328955"/>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704082" y="4322335"/>
                      <a:ext cx="100012"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810084" y="4308331"/>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914293" y="4303629"/>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9017968" y="4302897"/>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19"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920831" y="4074253"/>
                  <a:ext cx="109538"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6" name="TextBox 75"/>
              <p:cNvSpPr txBox="1"/>
              <p:nvPr/>
            </p:nvSpPr>
            <p:spPr>
              <a:xfrm>
                <a:off x="8264875" y="4920814"/>
                <a:ext cx="2227050" cy="3077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smtClean="0">
                    <a:latin typeface="Segoe UI Light" panose="020B0502040204020203" pitchFamily="34" charset="0"/>
                    <a:ea typeface="Arial Unicode MS" pitchFamily="34" charset="-128"/>
                    <a:cs typeface="Arial Unicode MS" pitchFamily="34" charset="-128"/>
                  </a:rPr>
                  <a:t>@</a:t>
                </a:r>
                <a:r>
                  <a:rPr lang="en-US" sz="1000" kern="0" dirty="0" err="1" smtClean="0">
                    <a:latin typeface="Segoe UI Light" panose="020B0502040204020203" pitchFamily="34" charset="0"/>
                    <a:ea typeface="Arial Unicode MS" pitchFamily="34" charset="-128"/>
                    <a:cs typeface="Arial Unicode MS" pitchFamily="34" charset="-128"/>
                  </a:rPr>
                  <a:t>datagovuk</a:t>
                </a:r>
                <a:r>
                  <a:rPr lang="en-US" sz="1000" kern="0" dirty="0" smtClean="0">
                    <a:latin typeface="Segoe UI Light" panose="020B0502040204020203" pitchFamily="34" charset="0"/>
                    <a:ea typeface="Arial Unicode MS" pitchFamily="34" charset="-128"/>
                    <a:cs typeface="Arial Unicode MS" pitchFamily="34" charset="-128"/>
                  </a:rPr>
                  <a:t> | new data published, road accidents in </a:t>
                </a:r>
                <a:r>
                  <a:rPr lang="en-US" sz="1000" kern="0" dirty="0" err="1" smtClean="0">
                    <a:latin typeface="Segoe UI Light" panose="020B0502040204020203" pitchFamily="34" charset="0"/>
                    <a:ea typeface="Arial Unicode MS" pitchFamily="34" charset="-128"/>
                    <a:cs typeface="Arial Unicode MS" pitchFamily="34" charset="-128"/>
                  </a:rPr>
                  <a:t>middlands</a:t>
                </a:r>
                <a:r>
                  <a:rPr lang="en-US" sz="1000" kern="0" dirty="0" smtClean="0">
                    <a:latin typeface="Segoe UI Light" panose="020B0502040204020203" pitchFamily="34" charset="0"/>
                    <a:ea typeface="Arial Unicode MS" pitchFamily="34" charset="-128"/>
                    <a:cs typeface="Arial Unicode MS" pitchFamily="34" charset="-128"/>
                  </a:rPr>
                  <a:t> </a:t>
                </a:r>
                <a:r>
                  <a:rPr lang="en-US" sz="1000" kern="0" dirty="0" smtClean="0">
                    <a:latin typeface="Segoe UI Light" panose="020B0502040204020203" pitchFamily="34" charset="0"/>
                    <a:ea typeface="Arial Unicode MS" pitchFamily="34" charset="-128"/>
                    <a:cs typeface="Arial Unicode MS" pitchFamily="34" charset="-128"/>
                    <a:hlinkClick r:id="rId13"/>
                  </a:rPr>
                  <a:t>http://</a:t>
                </a:r>
                <a:r>
                  <a:rPr lang="en-US" sz="1000" kern="0" dirty="0" err="1" smtClean="0">
                    <a:latin typeface="Segoe UI Light" panose="020B0502040204020203" pitchFamily="34" charset="0"/>
                    <a:ea typeface="Arial Unicode MS" pitchFamily="34" charset="-128"/>
                    <a:cs typeface="Arial Unicode MS" pitchFamily="34" charset="-128"/>
                    <a:hlinkClick r:id="rId13"/>
                  </a:rPr>
                  <a:t>bit.ly</a:t>
                </a:r>
                <a:r>
                  <a:rPr lang="en-US" sz="1000" kern="0" dirty="0" smtClean="0">
                    <a:latin typeface="Segoe UI Light" panose="020B0502040204020203" pitchFamily="34" charset="0"/>
                    <a:ea typeface="Arial Unicode MS" pitchFamily="34" charset="-128"/>
                    <a:cs typeface="Arial Unicode MS" pitchFamily="34" charset="-128"/>
                    <a:hlinkClick r:id="rId13"/>
                  </a:rPr>
                  <a:t>/qwe1k</a:t>
                </a:r>
                <a:endParaRPr lang="en-US" sz="1000" kern="0" dirty="0">
                  <a:latin typeface="Segoe UI Light" panose="020B0502040204020203" pitchFamily="34" charset="0"/>
                  <a:ea typeface="Arial Unicode MS" pitchFamily="34" charset="-128"/>
                  <a:cs typeface="Arial Unicode MS" pitchFamily="34" charset="-128"/>
                </a:endParaRPr>
              </a:p>
            </p:txBody>
          </p:sp>
          <p:cxnSp>
            <p:nvCxnSpPr>
              <p:cNvPr id="77" name="Straight Connector 76"/>
              <p:cNvCxnSpPr/>
              <p:nvPr/>
            </p:nvCxnSpPr>
            <p:spPr>
              <a:xfrm>
                <a:off x="7968106" y="4838700"/>
                <a:ext cx="2468366"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049" name="Picture 204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flipH="1">
                <a:off x="7907504" y="4941062"/>
                <a:ext cx="217577" cy="21757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nvGrpSpPr>
              <p:cNvPr id="2051" name="Group 2050"/>
              <p:cNvGrpSpPr/>
              <p:nvPr/>
            </p:nvGrpSpPr>
            <p:grpSpPr>
              <a:xfrm>
                <a:off x="7883827" y="5328200"/>
                <a:ext cx="2685620" cy="188606"/>
                <a:chOff x="7971495" y="5621005"/>
                <a:chExt cx="2685620" cy="188606"/>
              </a:xfrm>
            </p:grpSpPr>
            <p:pic>
              <p:nvPicPr>
                <p:cNvPr id="79" name="Picture 78"/>
                <p:cNvPicPr>
                  <a:picLocks noChangeAspect="1"/>
                </p:cNvPicPr>
                <p:nvPr/>
              </p:nvPicPr>
              <p:blipFill>
                <a:blip r:embed="rId1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71495" y="5621005"/>
                  <a:ext cx="188606" cy="188606"/>
                </a:xfrm>
                <a:prstGeom prst="rect">
                  <a:avLst/>
                </a:prstGeom>
              </p:spPr>
            </p:pic>
            <p:sp>
              <p:nvSpPr>
                <p:cNvPr id="80" name="TextBox 79"/>
                <p:cNvSpPr txBox="1"/>
                <p:nvPr/>
              </p:nvSpPr>
              <p:spPr>
                <a:xfrm>
                  <a:off x="8160101" y="5648213"/>
                  <a:ext cx="2497014" cy="12311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kern="0" dirty="0" smtClean="0">
                      <a:latin typeface="Segoe UI Light" panose="020B0502040204020203" pitchFamily="34" charset="0"/>
                      <a:ea typeface="Arial Unicode MS" pitchFamily="34" charset="-128"/>
                      <a:cs typeface="Arial Unicode MS" pitchFamily="34" charset="-128"/>
                    </a:rPr>
                    <a:t>Source: Twitter</a:t>
                  </a:r>
                  <a:endParaRPr lang="en-US" sz="800" kern="0" dirty="0">
                    <a:latin typeface="Segoe UI Light" panose="020B0502040204020203" pitchFamily="34" charset="0"/>
                    <a:ea typeface="Arial Unicode MS" pitchFamily="34" charset="-128"/>
                    <a:cs typeface="Arial Unicode MS" pitchFamily="34" charset="-128"/>
                  </a:endParaRPr>
                </a:p>
              </p:txBody>
            </p:sp>
          </p:grpSp>
          <p:pic>
            <p:nvPicPr>
              <p:cNvPr id="82" name="Picture 8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0036646" y="5303285"/>
                <a:ext cx="229984" cy="229984"/>
              </a:xfrm>
              <a:prstGeom prst="rect">
                <a:avLst/>
              </a:prstGeom>
            </p:spPr>
          </p:pic>
          <p:pic>
            <p:nvPicPr>
              <p:cNvPr id="83" name="Picture 8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0329299" y="5358295"/>
                <a:ext cx="151442" cy="151442"/>
              </a:xfrm>
              <a:prstGeom prst="rect">
                <a:avLst/>
              </a:prstGeom>
            </p:spPr>
          </p:pic>
        </p:grpSp>
        <p:pic>
          <p:nvPicPr>
            <p:cNvPr id="121"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107791" y="3841499"/>
              <a:ext cx="122388" cy="1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229369" y="3839789"/>
              <a:ext cx="122388" cy="1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361221" y="3838079"/>
              <a:ext cx="122388" cy="1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069" name="Group 2068"/>
          <p:cNvGrpSpPr/>
          <p:nvPr/>
        </p:nvGrpSpPr>
        <p:grpSpPr>
          <a:xfrm>
            <a:off x="0" y="-23143"/>
            <a:ext cx="12192000" cy="6366793"/>
            <a:chOff x="52387" y="551960"/>
            <a:chExt cx="12192000" cy="6343650"/>
          </a:xfrm>
        </p:grpSpPr>
        <p:sp>
          <p:nvSpPr>
            <p:cNvPr id="2068" name="Rectangle 2067"/>
            <p:cNvSpPr/>
            <p:nvPr/>
          </p:nvSpPr>
          <p:spPr>
            <a:xfrm>
              <a:off x="52387" y="551960"/>
              <a:ext cx="12192000" cy="6343650"/>
            </a:xfrm>
            <a:prstGeom prst="rect">
              <a:avLst/>
            </a:prstGeom>
            <a:solidFill>
              <a:srgbClr val="1CADE4">
                <a:alpha val="3333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67" name="Group 2066"/>
            <p:cNvGrpSpPr/>
            <p:nvPr/>
          </p:nvGrpSpPr>
          <p:grpSpPr>
            <a:xfrm>
              <a:off x="3504941" y="1816203"/>
              <a:ext cx="5345416" cy="2743851"/>
              <a:chOff x="801384" y="1375946"/>
              <a:chExt cx="5345416" cy="2743851"/>
            </a:xfrm>
          </p:grpSpPr>
          <p:sp>
            <p:nvSpPr>
              <p:cNvPr id="2058" name="Rectangle 2057"/>
              <p:cNvSpPr/>
              <p:nvPr/>
            </p:nvSpPr>
            <p:spPr>
              <a:xfrm>
                <a:off x="801384" y="1375946"/>
                <a:ext cx="5345416" cy="2743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95" name="TextBox 94"/>
              <p:cNvSpPr txBox="1"/>
              <p:nvPr/>
            </p:nvSpPr>
            <p:spPr>
              <a:xfrm>
                <a:off x="1016596" y="1495590"/>
                <a:ext cx="4346513" cy="24622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600" b="1" kern="0" dirty="0">
                    <a:latin typeface="Segoe UI Light" panose="020B0502040204020203" pitchFamily="34" charset="0"/>
                    <a:ea typeface="Arial Unicode MS" pitchFamily="34" charset="-128"/>
                    <a:cs typeface="Arial Unicode MS" pitchFamily="34" charset="-128"/>
                  </a:rPr>
                  <a:t>Transportation Accidents by Mode</a:t>
                </a:r>
              </a:p>
            </p:txBody>
          </p:sp>
          <p:grpSp>
            <p:nvGrpSpPr>
              <p:cNvPr id="2059" name="Group 2058"/>
              <p:cNvGrpSpPr/>
              <p:nvPr/>
            </p:nvGrpSpPr>
            <p:grpSpPr>
              <a:xfrm>
                <a:off x="1016596" y="1832865"/>
                <a:ext cx="2657435" cy="169277"/>
                <a:chOff x="8011119" y="3655677"/>
                <a:chExt cx="2657435" cy="169277"/>
              </a:xfrm>
            </p:grpSpPr>
            <p:sp>
              <p:nvSpPr>
                <p:cNvPr id="96" name="TextBox 95"/>
                <p:cNvSpPr txBox="1"/>
                <p:nvPr/>
              </p:nvSpPr>
              <p:spPr>
                <a:xfrm>
                  <a:off x="8171540" y="3655677"/>
                  <a:ext cx="2497014" cy="1692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b="1" kern="0" dirty="0">
                      <a:latin typeface="Segoe UI Light" panose="020B0502040204020203" pitchFamily="34" charset="0"/>
                      <a:ea typeface="Arial Unicode MS" pitchFamily="34" charset="-128"/>
                      <a:cs typeface="Arial Unicode MS" pitchFamily="34" charset="-128"/>
                    </a:rPr>
                    <a:t>Bureau of Transportation Statistics</a:t>
                  </a:r>
                </a:p>
              </p:txBody>
            </p:sp>
            <p:pic>
              <p:nvPicPr>
                <p:cNvPr id="97" name="Picture 96"/>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011119" y="3708445"/>
                  <a:ext cx="145700" cy="1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1" name="TextBox 100"/>
              <p:cNvSpPr txBox="1"/>
              <p:nvPr/>
            </p:nvSpPr>
            <p:spPr>
              <a:xfrm>
                <a:off x="1075419" y="2120559"/>
                <a:ext cx="4453034" cy="15388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solidFill>
                      <a:schemeClr val="accent2"/>
                    </a:solidFill>
                    <a:latin typeface="Segoe UI Light" panose="020B0502040204020203" pitchFamily="34" charset="0"/>
                    <a:ea typeface="Arial Unicode MS" pitchFamily="34" charset="-128"/>
                    <a:cs typeface="Arial Unicode MS" pitchFamily="34" charset="-128"/>
                  </a:rPr>
                  <a:t>Transportation – Accident – Car – Bus </a:t>
                </a:r>
                <a:r>
                  <a:rPr lang="en-US" sz="1000" kern="0" dirty="0" smtClean="0">
                    <a:solidFill>
                      <a:schemeClr val="accent2"/>
                    </a:solidFill>
                    <a:latin typeface="Segoe UI Light" panose="020B0502040204020203" pitchFamily="34" charset="0"/>
                    <a:ea typeface="Arial Unicode MS" pitchFamily="34" charset="-128"/>
                    <a:cs typeface="Arial Unicode MS" pitchFamily="34" charset="-128"/>
                  </a:rPr>
                  <a:t>– Motorcycle – UK – London – AC991</a:t>
                </a:r>
                <a:endParaRPr lang="en-US" sz="1000" kern="0" dirty="0">
                  <a:solidFill>
                    <a:schemeClr val="accent2"/>
                  </a:solidFill>
                  <a:latin typeface="Segoe UI Light" panose="020B0502040204020203" pitchFamily="34" charset="0"/>
                  <a:ea typeface="Arial Unicode MS" pitchFamily="34" charset="-128"/>
                  <a:cs typeface="Arial Unicode MS" pitchFamily="34" charset="-128"/>
                </a:endParaRPr>
              </a:p>
            </p:txBody>
          </p:sp>
          <p:sp>
            <p:nvSpPr>
              <p:cNvPr id="104" name="TextBox 103"/>
              <p:cNvSpPr txBox="1"/>
              <p:nvPr/>
            </p:nvSpPr>
            <p:spPr>
              <a:xfrm>
                <a:off x="1028215" y="2493679"/>
                <a:ext cx="3407259" cy="140038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b="1" kern="0" dirty="0" smtClean="0">
                    <a:latin typeface="Segoe UI Light" panose="020B0502040204020203" pitchFamily="34" charset="0"/>
                    <a:ea typeface="Arial Unicode MS" pitchFamily="34" charset="-128"/>
                    <a:cs typeface="Arial Unicode MS" pitchFamily="34" charset="-128"/>
                  </a:rPr>
                  <a:t>   Temporal coverage: From 2013 – To:2015</a:t>
                </a:r>
              </a:p>
              <a:p>
                <a:pPr fontAlgn="base">
                  <a:spcBef>
                    <a:spcPts val="600"/>
                  </a:spcBef>
                  <a:spcAft>
                    <a:spcPct val="0"/>
                  </a:spcAft>
                  <a:buClr>
                    <a:srgbClr val="F0AB00"/>
                  </a:buClr>
                  <a:buSzPct val="80000"/>
                </a:pPr>
                <a:r>
                  <a:rPr lang="en-US" sz="1100" b="1" kern="0" dirty="0" smtClean="0">
                    <a:latin typeface="Segoe UI Light" panose="020B0502040204020203" pitchFamily="34" charset="0"/>
                    <a:ea typeface="Arial Unicode MS" pitchFamily="34" charset="-128"/>
                    <a:cs typeface="Arial Unicode MS" pitchFamily="34" charset="-128"/>
                  </a:rPr>
                  <a:t>   Geographical coverage: Greater London, UK</a:t>
                </a:r>
              </a:p>
              <a:p>
                <a:pPr fontAlgn="base">
                  <a:spcBef>
                    <a:spcPts val="600"/>
                  </a:spcBef>
                  <a:spcAft>
                    <a:spcPct val="0"/>
                  </a:spcAft>
                  <a:buClr>
                    <a:srgbClr val="F0AB00"/>
                  </a:buClr>
                  <a:buSzPct val="80000"/>
                </a:pPr>
                <a:endParaRPr lang="en-US" sz="1100" b="1" kern="0" dirty="0">
                  <a:latin typeface="Segoe UI Light" panose="020B0502040204020203" pitchFamily="34" charset="0"/>
                  <a:ea typeface="Arial Unicode MS" pitchFamily="34" charset="-128"/>
                  <a:cs typeface="Arial Unicode MS" pitchFamily="34" charset="-128"/>
                </a:endParaRPr>
              </a:p>
              <a:p>
                <a:pPr fontAlgn="base">
                  <a:spcBef>
                    <a:spcPts val="600"/>
                  </a:spcBef>
                  <a:spcAft>
                    <a:spcPct val="0"/>
                  </a:spcAft>
                  <a:buClr>
                    <a:srgbClr val="F0AB00"/>
                  </a:buClr>
                  <a:buSzPct val="80000"/>
                </a:pPr>
                <a:r>
                  <a:rPr lang="en-US" sz="1100" b="1" kern="0" dirty="0" smtClean="0">
                    <a:latin typeface="Segoe UI Light" panose="020B0502040204020203" pitchFamily="34" charset="0"/>
                    <a:ea typeface="Arial Unicode MS" pitchFamily="34" charset="-128"/>
                    <a:cs typeface="Arial Unicode MS" pitchFamily="34" charset="-128"/>
                  </a:rPr>
                  <a:t>License: Creative Commons CC0 </a:t>
                </a:r>
                <a:r>
                  <a:rPr lang="en-US" sz="1100" b="1" kern="0" dirty="0" smtClean="0">
                    <a:latin typeface="Segoe UI Light" panose="020B0502040204020203" pitchFamily="34" charset="0"/>
                    <a:ea typeface="Arial Unicode MS" pitchFamily="34" charset="-128"/>
                    <a:cs typeface="Arial Unicode MS" pitchFamily="34" charset="-128"/>
                    <a:hlinkClick r:id="rId18"/>
                  </a:rPr>
                  <a:t>link</a:t>
                </a:r>
                <a:endParaRPr lang="en-US" sz="1100" b="1" kern="0" dirty="0" smtClean="0">
                  <a:latin typeface="Segoe UI Light" panose="020B0502040204020203" pitchFamily="34" charset="0"/>
                  <a:ea typeface="Arial Unicode MS" pitchFamily="34" charset="-128"/>
                  <a:cs typeface="Arial Unicode MS" pitchFamily="34" charset="-128"/>
                </a:endParaRPr>
              </a:p>
              <a:p>
                <a:pPr fontAlgn="base">
                  <a:spcBef>
                    <a:spcPts val="600"/>
                  </a:spcBef>
                  <a:spcAft>
                    <a:spcPct val="0"/>
                  </a:spcAft>
                  <a:buClr>
                    <a:srgbClr val="F0AB00"/>
                  </a:buClr>
                  <a:buSzPct val="80000"/>
                </a:pPr>
                <a:r>
                  <a:rPr lang="en-US" sz="1100" b="1" kern="0" dirty="0">
                    <a:latin typeface="Segoe UI Light" panose="020B0502040204020203" pitchFamily="34" charset="0"/>
                    <a:ea typeface="Arial Unicode MS" pitchFamily="34" charset="-128"/>
                    <a:cs typeface="Arial Unicode MS" pitchFamily="34" charset="-128"/>
                  </a:rPr>
                  <a:t> </a:t>
                </a:r>
                <a:r>
                  <a:rPr lang="en-US" sz="1100" b="1" kern="0" dirty="0" smtClean="0">
                    <a:latin typeface="Segoe UI Light" panose="020B0502040204020203" pitchFamily="34" charset="0"/>
                    <a:ea typeface="Arial Unicode MS" pitchFamily="34" charset="-128"/>
                    <a:cs typeface="Arial Unicode MS" pitchFamily="34" charset="-128"/>
                  </a:rPr>
                  <a:t>   Commercial use, private use, modify, distribute</a:t>
                </a:r>
              </a:p>
              <a:p>
                <a:pPr fontAlgn="base">
                  <a:spcBef>
                    <a:spcPts val="600"/>
                  </a:spcBef>
                  <a:spcAft>
                    <a:spcPct val="0"/>
                  </a:spcAft>
                  <a:buClr>
                    <a:srgbClr val="F0AB00"/>
                  </a:buClr>
                  <a:buSzPct val="80000"/>
                </a:pPr>
                <a:r>
                  <a:rPr lang="en-US" sz="1100" b="1" kern="0" dirty="0">
                    <a:latin typeface="Segoe UI Light" panose="020B0502040204020203" pitchFamily="34" charset="0"/>
                    <a:ea typeface="Arial Unicode MS" pitchFamily="34" charset="-128"/>
                    <a:cs typeface="Arial Unicode MS" pitchFamily="34" charset="-128"/>
                  </a:rPr>
                  <a:t> </a:t>
                </a:r>
                <a:r>
                  <a:rPr lang="en-US" sz="1100" b="1" kern="0" dirty="0" smtClean="0">
                    <a:latin typeface="Segoe UI Light" panose="020B0502040204020203" pitchFamily="34" charset="0"/>
                    <a:ea typeface="Arial Unicode MS" pitchFamily="34" charset="-128"/>
                    <a:cs typeface="Arial Unicode MS" pitchFamily="34" charset="-128"/>
                  </a:rPr>
                  <a:t>   Use trademark, hold liable, use patent claims</a:t>
                </a:r>
                <a:endParaRPr lang="en-US" sz="1100" b="1" kern="0" dirty="0">
                  <a:latin typeface="Segoe UI Light" panose="020B0502040204020203" pitchFamily="34" charset="0"/>
                  <a:ea typeface="Arial Unicode MS" pitchFamily="34" charset="-128"/>
                  <a:cs typeface="Arial Unicode MS" pitchFamily="34" charset="-128"/>
                </a:endParaRPr>
              </a:p>
            </p:txBody>
          </p:sp>
          <p:sp>
            <p:nvSpPr>
              <p:cNvPr id="2061" name="TextBox 2060"/>
              <p:cNvSpPr txBox="1"/>
              <p:nvPr/>
            </p:nvSpPr>
            <p:spPr>
              <a:xfrm flipH="1" flipV="1">
                <a:off x="964209" y="1424419"/>
                <a:ext cx="5130204" cy="369332"/>
              </a:xfrm>
              <a:prstGeom prst="rect">
                <a:avLst/>
              </a:prstGeom>
              <a:noFill/>
            </p:spPr>
            <p:txBody>
              <a:bodyPr wrap="square" rtlCol="0">
                <a:spAutoFit/>
              </a:bodyPr>
              <a:lstStyle/>
              <a:p>
                <a:r>
                  <a:rPr lang="en-US" dirty="0" smtClean="0">
                    <a:solidFill>
                      <a:schemeClr val="accent2"/>
                    </a:solidFill>
                  </a:rPr>
                  <a:t>X</a:t>
                </a:r>
                <a:endParaRPr lang="en-US" dirty="0">
                  <a:solidFill>
                    <a:schemeClr val="accent2"/>
                  </a:solidFill>
                </a:endParaRPr>
              </a:p>
            </p:txBody>
          </p:sp>
          <p:pic>
            <p:nvPicPr>
              <p:cNvPr id="2062" name="Picture 2061"/>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42173" y="3453198"/>
                <a:ext cx="178896" cy="178896"/>
              </a:xfrm>
              <a:prstGeom prst="rect">
                <a:avLst/>
              </a:prstGeom>
            </p:spPr>
          </p:pic>
          <p:pic>
            <p:nvPicPr>
              <p:cNvPr id="2063" name="Picture 2062"/>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947021" y="3709540"/>
                <a:ext cx="174048" cy="174048"/>
              </a:xfrm>
              <a:prstGeom prst="rect">
                <a:avLst/>
              </a:prstGeom>
            </p:spPr>
          </p:pic>
          <p:pic>
            <p:nvPicPr>
              <p:cNvPr id="2064" name="Picture 206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923901" y="2743659"/>
                <a:ext cx="194391" cy="194391"/>
              </a:xfrm>
              <a:prstGeom prst="rect">
                <a:avLst/>
              </a:prstGeom>
            </p:spPr>
          </p:pic>
          <p:pic>
            <p:nvPicPr>
              <p:cNvPr id="2065" name="Picture 2064"/>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895981" y="2486253"/>
                <a:ext cx="204390" cy="204390"/>
              </a:xfrm>
              <a:prstGeom prst="rect">
                <a:avLst/>
              </a:prstGeom>
            </p:spPr>
          </p:pic>
          <p:pic>
            <p:nvPicPr>
              <p:cNvPr id="2066" name="Picture 2065"/>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4023029" y="2489528"/>
                <a:ext cx="1927428" cy="946192"/>
              </a:xfrm>
              <a:prstGeom prst="rect">
                <a:avLst/>
              </a:prstGeom>
            </p:spPr>
          </p:pic>
          <p:pic>
            <p:nvPicPr>
              <p:cNvPr id="113"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934839" y="1558995"/>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178311" y="1572752"/>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421783" y="1571980"/>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667669" y="1581307"/>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919846" y="1589796"/>
                <a:ext cx="191085" cy="15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2075" name="Group 2074"/>
          <p:cNvGrpSpPr/>
          <p:nvPr/>
        </p:nvGrpSpPr>
        <p:grpSpPr>
          <a:xfrm>
            <a:off x="5651035" y="645582"/>
            <a:ext cx="3145348" cy="771265"/>
            <a:chOff x="5651035" y="645582"/>
            <a:chExt cx="3145348" cy="771265"/>
          </a:xfrm>
        </p:grpSpPr>
        <p:sp>
          <p:nvSpPr>
            <p:cNvPr id="2072" name="TextBox 2071"/>
            <p:cNvSpPr txBox="1"/>
            <p:nvPr/>
          </p:nvSpPr>
          <p:spPr>
            <a:xfrm>
              <a:off x="5651035" y="645582"/>
              <a:ext cx="3145348" cy="369332"/>
            </a:xfrm>
            <a:prstGeom prst="rect">
              <a:avLst/>
            </a:prstGeom>
            <a:solidFill>
              <a:schemeClr val="bg1"/>
            </a:solidFill>
            <a:ln>
              <a:solidFill>
                <a:srgbClr val="0070C0"/>
              </a:solidFill>
            </a:ln>
          </p:spPr>
          <p:txBody>
            <a:bodyPr wrap="none" rtlCol="0">
              <a:spAutoFit/>
            </a:bodyPr>
            <a:lstStyle/>
            <a:p>
              <a:r>
                <a:rPr lang="en-US" dirty="0" smtClean="0"/>
                <a:t>Roomba Data Quality Extension</a:t>
              </a:r>
              <a:endParaRPr lang="en-US" dirty="0"/>
            </a:p>
          </p:txBody>
        </p:sp>
        <p:cxnSp>
          <p:nvCxnSpPr>
            <p:cNvPr id="2074" name="Straight Arrow Connector 2073"/>
            <p:cNvCxnSpPr/>
            <p:nvPr/>
          </p:nvCxnSpPr>
          <p:spPr>
            <a:xfrm>
              <a:off x="7218363" y="1004425"/>
              <a:ext cx="1" cy="4124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0" name="TextBox 129"/>
          <p:cNvSpPr txBox="1"/>
          <p:nvPr/>
        </p:nvSpPr>
        <p:spPr>
          <a:xfrm>
            <a:off x="4490010" y="4165466"/>
            <a:ext cx="3334759" cy="369332"/>
          </a:xfrm>
          <a:prstGeom prst="rect">
            <a:avLst/>
          </a:prstGeom>
          <a:solidFill>
            <a:schemeClr val="bg1"/>
          </a:solidFill>
          <a:ln>
            <a:solidFill>
              <a:srgbClr val="0070C0"/>
            </a:solidFill>
          </a:ln>
        </p:spPr>
        <p:txBody>
          <a:bodyPr wrap="none" rtlCol="0">
            <a:spAutoFit/>
          </a:bodyPr>
          <a:lstStyle/>
          <a:p>
            <a:r>
              <a:rPr lang="en-US" dirty="0" smtClean="0"/>
              <a:t>Harmonized Dataset Model (HDL)</a:t>
            </a:r>
            <a:endParaRPr lang="en-US" dirty="0"/>
          </a:p>
        </p:txBody>
      </p:sp>
      <p:grpSp>
        <p:nvGrpSpPr>
          <p:cNvPr id="84" name="Group 83"/>
          <p:cNvGrpSpPr/>
          <p:nvPr/>
        </p:nvGrpSpPr>
        <p:grpSpPr>
          <a:xfrm>
            <a:off x="1807949" y="1617408"/>
            <a:ext cx="1839135" cy="1581170"/>
            <a:chOff x="1807949" y="1617408"/>
            <a:chExt cx="1839135" cy="1581170"/>
          </a:xfrm>
        </p:grpSpPr>
        <p:sp>
          <p:nvSpPr>
            <p:cNvPr id="131" name="TextBox 130"/>
            <p:cNvSpPr txBox="1"/>
            <p:nvPr/>
          </p:nvSpPr>
          <p:spPr>
            <a:xfrm>
              <a:off x="1807949" y="2443651"/>
              <a:ext cx="1126283" cy="369332"/>
            </a:xfrm>
            <a:prstGeom prst="rect">
              <a:avLst/>
            </a:prstGeom>
            <a:solidFill>
              <a:schemeClr val="bg1"/>
            </a:solidFill>
            <a:ln>
              <a:solidFill>
                <a:srgbClr val="0070C0"/>
              </a:solidFill>
            </a:ln>
          </p:spPr>
          <p:txBody>
            <a:bodyPr wrap="square" rtlCol="0">
              <a:spAutoFit/>
            </a:bodyPr>
            <a:lstStyle/>
            <a:p>
              <a:pPr algn="ctr"/>
              <a:r>
                <a:rPr lang="en-US" dirty="0" smtClean="0"/>
                <a:t>Roomba</a:t>
              </a:r>
              <a:endParaRPr lang="en-US" dirty="0"/>
            </a:p>
          </p:txBody>
        </p:sp>
        <p:cxnSp>
          <p:nvCxnSpPr>
            <p:cNvPr id="132" name="Straight Arrow Connector 131"/>
            <p:cNvCxnSpPr/>
            <p:nvPr/>
          </p:nvCxnSpPr>
          <p:spPr>
            <a:xfrm flipV="1">
              <a:off x="2963422" y="1617408"/>
              <a:ext cx="588973" cy="838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31" idx="3"/>
              <a:endCxn id="2058" idx="1"/>
            </p:cNvCxnSpPr>
            <p:nvPr/>
          </p:nvCxnSpPr>
          <p:spPr>
            <a:xfrm flipV="1">
              <a:off x="2934232" y="2622643"/>
              <a:ext cx="518322" cy="56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a:off x="2934232" y="2823590"/>
              <a:ext cx="712852" cy="3749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7412794" y="5358847"/>
            <a:ext cx="4226413" cy="821883"/>
            <a:chOff x="5214150" y="171059"/>
            <a:chExt cx="4226413" cy="821883"/>
          </a:xfrm>
        </p:grpSpPr>
        <p:sp>
          <p:nvSpPr>
            <p:cNvPr id="147" name="TextBox 146"/>
            <p:cNvSpPr txBox="1"/>
            <p:nvPr/>
          </p:nvSpPr>
          <p:spPr>
            <a:xfrm>
              <a:off x="5214150" y="623610"/>
              <a:ext cx="4226413" cy="369332"/>
            </a:xfrm>
            <a:prstGeom prst="rect">
              <a:avLst/>
            </a:prstGeom>
            <a:solidFill>
              <a:schemeClr val="bg1"/>
            </a:solidFill>
            <a:ln>
              <a:solidFill>
                <a:srgbClr val="0070C0"/>
              </a:solidFill>
            </a:ln>
          </p:spPr>
          <p:txBody>
            <a:bodyPr wrap="none" rtlCol="0">
              <a:spAutoFit/>
            </a:bodyPr>
            <a:lstStyle/>
            <a:p>
              <a:r>
                <a:rPr lang="en-US" dirty="0" smtClean="0"/>
                <a:t>Semantic Social </a:t>
              </a:r>
              <a:r>
                <a:rPr lang="en-US" smtClean="0"/>
                <a:t>News Aggregation (SNARC)</a:t>
              </a:r>
              <a:endParaRPr lang="en-US" dirty="0"/>
            </a:p>
          </p:txBody>
        </p:sp>
        <p:cxnSp>
          <p:nvCxnSpPr>
            <p:cNvPr id="148" name="Straight Arrow Connector 147"/>
            <p:cNvCxnSpPr/>
            <p:nvPr/>
          </p:nvCxnSpPr>
          <p:spPr>
            <a:xfrm flipV="1">
              <a:off x="7252756" y="171059"/>
              <a:ext cx="1595" cy="4326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2819776" y="2090165"/>
            <a:ext cx="2155045" cy="2869257"/>
            <a:chOff x="2737765" y="2088814"/>
            <a:chExt cx="2155045" cy="2869257"/>
          </a:xfrm>
        </p:grpSpPr>
        <p:sp>
          <p:nvSpPr>
            <p:cNvPr id="102" name="Merge 101"/>
            <p:cNvSpPr/>
            <p:nvPr/>
          </p:nvSpPr>
          <p:spPr>
            <a:xfrm rot="5400000">
              <a:off x="2682496" y="3450516"/>
              <a:ext cx="326853" cy="216316"/>
            </a:xfrm>
            <a:prstGeom prst="flowChartMerg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864183" y="2088814"/>
              <a:ext cx="2028627" cy="2869257"/>
            </a:xfrm>
            <a:prstGeom prst="rect">
              <a:avLst/>
            </a:prstGeom>
          </p:spPr>
        </p:pic>
      </p:grpSp>
    </p:spTree>
    <p:extLst>
      <p:ext uri="{BB962C8B-B14F-4D97-AF65-F5344CB8AC3E}">
        <p14:creationId xmlns:p14="http://schemas.microsoft.com/office/powerpoint/2010/main" val="55417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0"/>
                                  </p:stCondLst>
                                  <p:childTnLst>
                                    <p:set>
                                      <p:cBhvr>
                                        <p:cTn id="6" dur="1" fill="hold">
                                          <p:stCondLst>
                                            <p:cond delay="0"/>
                                          </p:stCondLst>
                                        </p:cTn>
                                        <p:tgtEl>
                                          <p:spTgt spid="20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04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056"/>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2070"/>
                                        </p:tgtEl>
                                        <p:attrNameLst>
                                          <p:attrName>style.visibility</p:attrName>
                                        </p:attrNameLst>
                                      </p:cBhvr>
                                      <p:to>
                                        <p:strVal val="visible"/>
                                      </p:to>
                                    </p:set>
                                    <p:animEffect transition="in" filter="fade">
                                      <p:cBhvr>
                                        <p:cTn id="17" dur="500"/>
                                        <p:tgtEl>
                                          <p:spTgt spid="207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69"/>
                                        </p:tgtEl>
                                        <p:attrNameLst>
                                          <p:attrName>style.visibility</p:attrName>
                                        </p:attrNameLst>
                                      </p:cBhvr>
                                      <p:to>
                                        <p:strVal val="visible"/>
                                      </p:to>
                                    </p:set>
                                    <p:animEffect transition="in" filter="fade">
                                      <p:cBhvr>
                                        <p:cTn id="22" dur="500"/>
                                        <p:tgtEl>
                                          <p:spTgt spid="206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2069"/>
                                        </p:tgtEl>
                                      </p:cBhvr>
                                    </p:animEffect>
                                    <p:set>
                                      <p:cBhvr>
                                        <p:cTn id="39" dur="1" fill="hold">
                                          <p:stCondLst>
                                            <p:cond delay="499"/>
                                          </p:stCondLst>
                                        </p:cTn>
                                        <p:tgtEl>
                                          <p:spTgt spid="2069"/>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2075"/>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84"/>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13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4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06"/>
                                        </p:tgtEl>
                                        <p:attrNameLst>
                                          <p:attrName>style.visibility</p:attrName>
                                        </p:attrNameLst>
                                      </p:cBhvr>
                                      <p:to>
                                        <p:strVal val="visible"/>
                                      </p:to>
                                    </p:set>
                                    <p:animEffect transition="in" filter="fade">
                                      <p:cBhvr>
                                        <p:cTn id="54"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0"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dirty="0" smtClean="0">
                  <a:latin typeface="+mj-lt"/>
                </a:rPr>
                <a:t>Future Work </a:t>
              </a:r>
              <a:r>
                <a:rPr lang="en-US" sz="3200" b="1" dirty="0" smtClean="0">
                  <a:latin typeface="+mj-lt"/>
                </a:rPr>
                <a:t>| </a:t>
              </a:r>
              <a:r>
                <a:rPr lang="en-US" sz="3200" dirty="0"/>
                <a:t>Data Profile Representation</a:t>
              </a:r>
            </a:p>
            <a:p>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54</a:t>
            </a:fld>
            <a:endParaRPr lang="en-US" dirty="0"/>
          </a:p>
        </p:txBody>
      </p:sp>
      <p:sp>
        <p:nvSpPr>
          <p:cNvPr id="12" name="TextBox 11"/>
          <p:cNvSpPr txBox="1"/>
          <p:nvPr/>
        </p:nvSpPr>
        <p:spPr>
          <a:xfrm>
            <a:off x="-199463" y="500744"/>
            <a:ext cx="12016321" cy="3416320"/>
          </a:xfrm>
          <a:prstGeom prst="rect">
            <a:avLst/>
          </a:prstGeom>
          <a:noFill/>
        </p:spPr>
        <p:txBody>
          <a:bodyPr wrap="square" rtlCol="0">
            <a:spAutoFit/>
          </a:bodyPr>
          <a:lstStyle/>
          <a:p>
            <a:pPr marL="342900" indent="-342900">
              <a:lnSpc>
                <a:spcPct val="150000"/>
              </a:lnSpc>
              <a:buFont typeface="Arial" charset="0"/>
              <a:buChar char="•"/>
            </a:pPr>
            <a:endParaRPr lang="en-US" sz="2400" b="1" dirty="0" smtClean="0">
              <a:latin typeface="+mj-lt"/>
            </a:endParaRPr>
          </a:p>
          <a:p>
            <a:pPr marL="800100" lvl="1" indent="-342900">
              <a:lnSpc>
                <a:spcPct val="150000"/>
              </a:lnSpc>
              <a:buFont typeface="Arial" charset="0"/>
              <a:buChar char="•"/>
            </a:pPr>
            <a:r>
              <a:rPr lang="en-US" sz="2400" b="1" dirty="0">
                <a:solidFill>
                  <a:srgbClr val="00B050"/>
                </a:solidFill>
                <a:latin typeface="+mj-lt"/>
              </a:rPr>
              <a:t>[</a:t>
            </a:r>
            <a:r>
              <a:rPr lang="en-US" sz="2400" b="1" dirty="0" smtClean="0">
                <a:solidFill>
                  <a:srgbClr val="00B050"/>
                </a:solidFill>
                <a:latin typeface="+mj-lt"/>
              </a:rPr>
              <a:t>S]</a:t>
            </a:r>
            <a:r>
              <a:rPr lang="en-US" sz="2400" dirty="0" smtClean="0">
                <a:latin typeface="+mj-lt"/>
              </a:rPr>
              <a:t> HDL as an ontology</a:t>
            </a:r>
          </a:p>
          <a:p>
            <a:pPr marL="800100" lvl="1" indent="-342900">
              <a:lnSpc>
                <a:spcPct val="150000"/>
              </a:lnSpc>
              <a:buFont typeface="Arial" charset="0"/>
              <a:buChar char="•"/>
            </a:pPr>
            <a:r>
              <a:rPr lang="en-US" sz="2400" b="1" dirty="0" smtClean="0">
                <a:solidFill>
                  <a:srgbClr val="00B050"/>
                </a:solidFill>
                <a:latin typeface="+mj-lt"/>
              </a:rPr>
              <a:t>[S]</a:t>
            </a:r>
            <a:r>
              <a:rPr lang="en-US" sz="2400" dirty="0" smtClean="0">
                <a:latin typeface="+mj-lt"/>
              </a:rPr>
              <a:t> Extend </a:t>
            </a:r>
            <a:r>
              <a:rPr lang="en-US" sz="2400" dirty="0">
                <a:latin typeface="+mj-lt"/>
              </a:rPr>
              <a:t>HDL </a:t>
            </a:r>
            <a:r>
              <a:rPr lang="en-US" sz="2400" dirty="0" smtClean="0">
                <a:latin typeface="+mj-lt"/>
              </a:rPr>
              <a:t>with a </a:t>
            </a:r>
            <a:r>
              <a:rPr lang="en-US" sz="2400" dirty="0">
                <a:latin typeface="+mj-lt"/>
              </a:rPr>
              <a:t>set of enumerations as values to ensure a unified fine-grained representation of a </a:t>
            </a:r>
            <a:r>
              <a:rPr lang="en-US" sz="2400" dirty="0" smtClean="0">
                <a:latin typeface="+mj-lt"/>
              </a:rPr>
              <a:t>dataset</a:t>
            </a:r>
          </a:p>
          <a:p>
            <a:pPr marL="800100" lvl="1" indent="-342900">
              <a:lnSpc>
                <a:spcPct val="150000"/>
              </a:lnSpc>
              <a:buFont typeface="Arial" charset="0"/>
              <a:buChar char="•"/>
            </a:pPr>
            <a:r>
              <a:rPr lang="en-US" sz="2400" b="1" dirty="0" smtClean="0">
                <a:solidFill>
                  <a:srgbClr val="FFC000"/>
                </a:solidFill>
                <a:latin typeface="+mj-lt"/>
              </a:rPr>
              <a:t>[</a:t>
            </a:r>
            <a:r>
              <a:rPr lang="en-US" sz="2400" b="1" dirty="0" smtClean="0">
                <a:solidFill>
                  <a:srgbClr val="FFC000"/>
                </a:solidFill>
                <a:latin typeface="+mj-lt"/>
              </a:rPr>
              <a:t>M]</a:t>
            </a:r>
            <a:r>
              <a:rPr lang="en-US" sz="2400" dirty="0" smtClean="0">
                <a:latin typeface="+mj-lt"/>
              </a:rPr>
              <a:t> Evaluate the usage of HDL in data portals and their effect on data portal traffic, number of downloads, number of datasets published, social popularity, etc.</a:t>
            </a:r>
          </a:p>
        </p:txBody>
      </p:sp>
    </p:spTree>
    <p:extLst>
      <p:ext uri="{BB962C8B-B14F-4D97-AF65-F5344CB8AC3E}">
        <p14:creationId xmlns:p14="http://schemas.microsoft.com/office/powerpoint/2010/main" val="3562342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dirty="0">
                  <a:latin typeface="+mj-lt"/>
                </a:rPr>
                <a:t>Future Work </a:t>
              </a:r>
              <a:r>
                <a:rPr lang="en-US" sz="3200" b="1" dirty="0" smtClean="0">
                  <a:latin typeface="+mj-lt"/>
                </a:rPr>
                <a:t>| </a:t>
              </a:r>
              <a:r>
                <a:rPr lang="en-US" sz="3200" dirty="0"/>
                <a:t>Automatic Dataset Profiling</a:t>
              </a:r>
            </a:p>
            <a:p>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55</a:t>
            </a:fld>
            <a:endParaRPr lang="en-US" dirty="0"/>
          </a:p>
        </p:txBody>
      </p:sp>
      <p:sp>
        <p:nvSpPr>
          <p:cNvPr id="12" name="TextBox 11"/>
          <p:cNvSpPr txBox="1"/>
          <p:nvPr/>
        </p:nvSpPr>
        <p:spPr>
          <a:xfrm>
            <a:off x="-323808" y="-208137"/>
            <a:ext cx="12263956" cy="5078313"/>
          </a:xfrm>
          <a:prstGeom prst="rect">
            <a:avLst/>
          </a:prstGeom>
          <a:noFill/>
        </p:spPr>
        <p:txBody>
          <a:bodyPr wrap="square" rtlCol="0">
            <a:spAutoFit/>
          </a:bodyPr>
          <a:lstStyle/>
          <a:p>
            <a:pPr marL="800100" lvl="1" indent="-342900">
              <a:lnSpc>
                <a:spcPct val="150000"/>
              </a:lnSpc>
              <a:buFont typeface="Arial" charset="0"/>
              <a:buChar char="•"/>
            </a:pPr>
            <a:endParaRPr lang="en-US" sz="2400" dirty="0">
              <a:latin typeface="+mj-lt"/>
            </a:endParaRPr>
          </a:p>
          <a:p>
            <a:pPr marL="800100" lvl="1" indent="-342900">
              <a:lnSpc>
                <a:spcPct val="150000"/>
              </a:lnSpc>
              <a:buFont typeface="Arial" charset="0"/>
              <a:buChar char="•"/>
            </a:pPr>
            <a:endParaRPr lang="en-US" sz="2400" b="1" dirty="0">
              <a:latin typeface="+mj-lt"/>
            </a:endParaRPr>
          </a:p>
          <a:p>
            <a:pPr marL="800100" lvl="1" indent="-342900">
              <a:lnSpc>
                <a:spcPct val="150000"/>
              </a:lnSpc>
              <a:buFont typeface="Arial" charset="0"/>
              <a:buChar char="•"/>
            </a:pPr>
            <a:r>
              <a:rPr lang="en-US" sz="2400" b="1" dirty="0" smtClean="0">
                <a:solidFill>
                  <a:srgbClr val="FFC000"/>
                </a:solidFill>
                <a:latin typeface="+mj-lt"/>
              </a:rPr>
              <a:t>[M]</a:t>
            </a:r>
            <a:r>
              <a:rPr lang="en-US" sz="2400" dirty="0" smtClean="0">
                <a:latin typeface="+mj-lt"/>
              </a:rPr>
              <a:t> Integrating </a:t>
            </a:r>
            <a:r>
              <a:rPr lang="en-US" sz="2400" dirty="0">
                <a:latin typeface="+mj-lt"/>
              </a:rPr>
              <a:t>statistical and topical profilers to allow generation of full comprehensive profiles</a:t>
            </a:r>
          </a:p>
          <a:p>
            <a:pPr marL="800100" lvl="1" indent="-342900">
              <a:lnSpc>
                <a:spcPct val="150000"/>
              </a:lnSpc>
              <a:buFont typeface="Arial" charset="0"/>
              <a:buChar char="•"/>
            </a:pPr>
            <a:r>
              <a:rPr lang="en-US" sz="2400" b="1" dirty="0" smtClean="0">
                <a:solidFill>
                  <a:srgbClr val="00B050"/>
                </a:solidFill>
                <a:latin typeface="+mj-lt"/>
              </a:rPr>
              <a:t>[S]</a:t>
            </a:r>
            <a:r>
              <a:rPr lang="en-US" sz="2400" dirty="0" smtClean="0">
                <a:latin typeface="+mj-lt"/>
              </a:rPr>
              <a:t> </a:t>
            </a:r>
            <a:r>
              <a:rPr lang="en-US" sz="2400" dirty="0" smtClean="0">
                <a:latin typeface="+mj-lt"/>
              </a:rPr>
              <a:t>Roomba support to other </a:t>
            </a:r>
            <a:r>
              <a:rPr lang="en-US" sz="2400" dirty="0">
                <a:latin typeface="+mj-lt"/>
              </a:rPr>
              <a:t>data portal types like DKAN or </a:t>
            </a:r>
            <a:r>
              <a:rPr lang="en-US" sz="2400" dirty="0" err="1" smtClean="0">
                <a:latin typeface="+mj-lt"/>
              </a:rPr>
              <a:t>Socrata</a:t>
            </a:r>
            <a:endParaRPr lang="en-US" sz="2400" dirty="0" smtClean="0">
              <a:latin typeface="+mj-lt"/>
            </a:endParaRPr>
          </a:p>
          <a:p>
            <a:pPr marL="800100" lvl="1" indent="-342900">
              <a:lnSpc>
                <a:spcPct val="150000"/>
              </a:lnSpc>
              <a:buFont typeface="Arial" charset="0"/>
              <a:buChar char="•"/>
            </a:pPr>
            <a:r>
              <a:rPr lang="en-US" sz="2400" b="1" dirty="0" smtClean="0">
                <a:solidFill>
                  <a:srgbClr val="FFC000"/>
                </a:solidFill>
                <a:latin typeface="+mj-lt"/>
              </a:rPr>
              <a:t>[</a:t>
            </a:r>
            <a:r>
              <a:rPr lang="en-US" sz="2400" b="1" dirty="0" smtClean="0">
                <a:solidFill>
                  <a:srgbClr val="FFC000"/>
                </a:solidFill>
                <a:latin typeface="+mj-lt"/>
              </a:rPr>
              <a:t>M]</a:t>
            </a:r>
            <a:r>
              <a:rPr lang="en-US" sz="2400" b="1" dirty="0" smtClean="0">
                <a:latin typeface="+mj-lt"/>
              </a:rPr>
              <a:t> </a:t>
            </a:r>
            <a:r>
              <a:rPr lang="en-US" sz="2400" dirty="0" smtClean="0">
                <a:latin typeface="+mj-lt"/>
              </a:rPr>
              <a:t>Add </a:t>
            </a:r>
            <a:r>
              <a:rPr lang="en-US" sz="2400" dirty="0">
                <a:latin typeface="+mj-lt"/>
              </a:rPr>
              <a:t>the ability to correct the rest of the metadata either automatically or through intuitive manually-driven interfaces</a:t>
            </a:r>
          </a:p>
          <a:p>
            <a:pPr marL="800100" lvl="1" indent="-342900">
              <a:lnSpc>
                <a:spcPct val="150000"/>
              </a:lnSpc>
              <a:buFont typeface="Arial" charset="0"/>
              <a:buChar char="•"/>
            </a:pPr>
            <a:r>
              <a:rPr lang="en-US" sz="2400" b="1" dirty="0" smtClean="0">
                <a:solidFill>
                  <a:srgbClr val="FFC000"/>
                </a:solidFill>
                <a:latin typeface="+mj-lt"/>
              </a:rPr>
              <a:t>[M]</a:t>
            </a:r>
            <a:r>
              <a:rPr lang="en-US" sz="2400" dirty="0" smtClean="0">
                <a:latin typeface="+mj-lt"/>
              </a:rPr>
              <a:t> Investigate </a:t>
            </a:r>
            <a:r>
              <a:rPr lang="en-US" sz="2400" dirty="0">
                <a:latin typeface="+mj-lt"/>
              </a:rPr>
              <a:t>various resource sampling techniques for profiling purposes (random, weighted, centrality)</a:t>
            </a:r>
          </a:p>
        </p:txBody>
      </p:sp>
    </p:spTree>
    <p:extLst>
      <p:ext uri="{BB962C8B-B14F-4D97-AF65-F5344CB8AC3E}">
        <p14:creationId xmlns:p14="http://schemas.microsoft.com/office/powerpoint/2010/main" val="38400779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dirty="0" smtClean="0">
                  <a:latin typeface="+mj-lt"/>
                </a:rPr>
                <a:t>Future Work </a:t>
              </a:r>
              <a:r>
                <a:rPr lang="en-US" sz="3200" b="1" dirty="0" smtClean="0">
                  <a:latin typeface="+mj-lt"/>
                </a:rPr>
                <a:t>| </a:t>
              </a:r>
              <a:r>
                <a:rPr lang="en-US" sz="3200" dirty="0"/>
                <a:t>Objective Linked Data Quality</a:t>
              </a:r>
            </a:p>
            <a:p>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56</a:t>
            </a:fld>
            <a:endParaRPr lang="en-US" dirty="0"/>
          </a:p>
        </p:txBody>
      </p:sp>
      <p:sp>
        <p:nvSpPr>
          <p:cNvPr id="12" name="TextBox 11"/>
          <p:cNvSpPr txBox="1"/>
          <p:nvPr/>
        </p:nvSpPr>
        <p:spPr>
          <a:xfrm>
            <a:off x="-251285" y="888243"/>
            <a:ext cx="12179582" cy="2308324"/>
          </a:xfrm>
          <a:prstGeom prst="rect">
            <a:avLst/>
          </a:prstGeom>
          <a:noFill/>
        </p:spPr>
        <p:txBody>
          <a:bodyPr wrap="square" rtlCol="0">
            <a:spAutoFit/>
          </a:bodyPr>
          <a:lstStyle/>
          <a:p>
            <a:pPr marL="800100" lvl="1" indent="-342900">
              <a:lnSpc>
                <a:spcPct val="150000"/>
              </a:lnSpc>
              <a:buFont typeface="Arial" charset="0"/>
              <a:buChar char="•"/>
            </a:pPr>
            <a:r>
              <a:rPr lang="en-US" sz="2400" b="1" dirty="0" smtClean="0">
                <a:solidFill>
                  <a:srgbClr val="FFC000"/>
                </a:solidFill>
                <a:latin typeface="+mj-lt"/>
              </a:rPr>
              <a:t>[M] </a:t>
            </a:r>
            <a:r>
              <a:rPr lang="en-US" sz="2400" dirty="0" smtClean="0">
                <a:latin typeface="+mj-lt"/>
              </a:rPr>
              <a:t>Integrate </a:t>
            </a:r>
            <a:r>
              <a:rPr lang="en-US" sz="2400" dirty="0">
                <a:latin typeface="+mj-lt"/>
              </a:rPr>
              <a:t>tools assessing models quality in addition to syntactic </a:t>
            </a:r>
            <a:r>
              <a:rPr lang="en-US" sz="2400" dirty="0" smtClean="0">
                <a:latin typeface="+mj-lt"/>
              </a:rPr>
              <a:t>checkers</a:t>
            </a:r>
          </a:p>
          <a:p>
            <a:pPr marL="800100" lvl="1" indent="-342900">
              <a:lnSpc>
                <a:spcPct val="150000"/>
              </a:lnSpc>
              <a:buFont typeface="Arial" charset="0"/>
              <a:buChar char="•"/>
            </a:pPr>
            <a:r>
              <a:rPr lang="en-US" sz="2400" b="1" dirty="0" smtClean="0">
                <a:solidFill>
                  <a:srgbClr val="FFC000"/>
                </a:solidFill>
                <a:latin typeface="+mj-lt"/>
              </a:rPr>
              <a:t>[M] </a:t>
            </a:r>
            <a:r>
              <a:rPr lang="en-US" sz="2400" dirty="0" smtClean="0">
                <a:latin typeface="+mj-lt"/>
              </a:rPr>
              <a:t>Suggest </a:t>
            </a:r>
            <a:r>
              <a:rPr lang="en-US" sz="2400" dirty="0">
                <a:latin typeface="+mj-lt"/>
              </a:rPr>
              <a:t>weights to those indicators which will result in a more objective quality calculation </a:t>
            </a:r>
            <a:r>
              <a:rPr lang="en-US" sz="2400" dirty="0" smtClean="0">
                <a:latin typeface="+mj-lt"/>
              </a:rPr>
              <a:t>process</a:t>
            </a:r>
          </a:p>
          <a:p>
            <a:pPr marL="800100" lvl="1" indent="-342900">
              <a:lnSpc>
                <a:spcPct val="150000"/>
              </a:lnSpc>
              <a:buFont typeface="Arial" charset="0"/>
              <a:buChar char="•"/>
            </a:pPr>
            <a:r>
              <a:rPr lang="en-US" sz="2400" b="1" dirty="0" smtClean="0">
                <a:solidFill>
                  <a:srgbClr val="FF0000"/>
                </a:solidFill>
                <a:latin typeface="+mj-lt"/>
              </a:rPr>
              <a:t>[</a:t>
            </a:r>
            <a:r>
              <a:rPr lang="en-US" sz="2400" b="1" dirty="0" smtClean="0">
                <a:solidFill>
                  <a:srgbClr val="FF0000"/>
                </a:solidFill>
                <a:latin typeface="+mj-lt"/>
              </a:rPr>
              <a:t>L]</a:t>
            </a:r>
            <a:r>
              <a:rPr lang="en-US" sz="2400" dirty="0" smtClean="0">
                <a:latin typeface="+mj-lt"/>
              </a:rPr>
              <a:t> Monitor the evolution of datasets quality (indicators and measures)</a:t>
            </a:r>
          </a:p>
        </p:txBody>
      </p:sp>
    </p:spTree>
    <p:extLst>
      <p:ext uri="{BB962C8B-B14F-4D97-AF65-F5344CB8AC3E}">
        <p14:creationId xmlns:p14="http://schemas.microsoft.com/office/powerpoint/2010/main" val="2653255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1077218"/>
            <a:chOff x="261257" y="261256"/>
            <a:chExt cx="11555601" cy="1077218"/>
          </a:xfrm>
        </p:grpSpPr>
        <p:sp>
          <p:nvSpPr>
            <p:cNvPr id="8" name="TextBox 7"/>
            <p:cNvSpPr txBox="1"/>
            <p:nvPr/>
          </p:nvSpPr>
          <p:spPr>
            <a:xfrm>
              <a:off x="261257" y="261256"/>
              <a:ext cx="11430000" cy="1077218"/>
            </a:xfrm>
            <a:prstGeom prst="rect">
              <a:avLst/>
            </a:prstGeom>
            <a:noFill/>
            <a:ln>
              <a:noFill/>
            </a:ln>
          </p:spPr>
          <p:txBody>
            <a:bodyPr wrap="square" rtlCol="0">
              <a:spAutoFit/>
            </a:bodyPr>
            <a:lstStyle/>
            <a:p>
              <a:r>
                <a:rPr lang="en-US" sz="3200" b="1" smtClean="0">
                  <a:latin typeface="+mj-lt"/>
                </a:rPr>
                <a:t>Future Work </a:t>
              </a:r>
              <a:r>
                <a:rPr lang="en-US" sz="3200" b="1" dirty="0" smtClean="0">
                  <a:latin typeface="+mj-lt"/>
                </a:rPr>
                <a:t>| </a:t>
              </a:r>
              <a:r>
                <a:rPr lang="en-US" sz="3200" b="1" dirty="0">
                  <a:latin typeface="+mj-lt"/>
                </a:rPr>
                <a:t>Enterprise Data Integration</a:t>
              </a:r>
            </a:p>
            <a:p>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57</a:t>
            </a:fld>
            <a:endParaRPr lang="en-US" dirty="0"/>
          </a:p>
        </p:txBody>
      </p:sp>
      <p:sp>
        <p:nvSpPr>
          <p:cNvPr id="12" name="TextBox 11"/>
          <p:cNvSpPr txBox="1"/>
          <p:nvPr/>
        </p:nvSpPr>
        <p:spPr>
          <a:xfrm>
            <a:off x="-240723" y="281383"/>
            <a:ext cx="12146284" cy="3416320"/>
          </a:xfrm>
          <a:prstGeom prst="rect">
            <a:avLst/>
          </a:prstGeom>
          <a:noFill/>
        </p:spPr>
        <p:txBody>
          <a:bodyPr wrap="square" rtlCol="0">
            <a:spAutoFit/>
          </a:bodyPr>
          <a:lstStyle/>
          <a:p>
            <a:pPr lvl="1">
              <a:lnSpc>
                <a:spcPct val="150000"/>
              </a:lnSpc>
            </a:pPr>
            <a:endParaRPr lang="en-US" sz="2400" b="1" dirty="0">
              <a:latin typeface="+mj-lt"/>
            </a:endParaRPr>
          </a:p>
          <a:p>
            <a:pPr marL="800100" lvl="1" indent="-342900">
              <a:lnSpc>
                <a:spcPct val="150000"/>
              </a:lnSpc>
              <a:buFont typeface="Arial" charset="0"/>
              <a:buChar char="•"/>
            </a:pPr>
            <a:r>
              <a:rPr lang="en-US" sz="2400" b="1" dirty="0" smtClean="0">
                <a:solidFill>
                  <a:srgbClr val="00B050"/>
                </a:solidFill>
                <a:latin typeface="+mj-lt"/>
              </a:rPr>
              <a:t>[S]</a:t>
            </a:r>
            <a:r>
              <a:rPr lang="en-US" sz="2400" dirty="0" smtClean="0">
                <a:latin typeface="+mj-lt"/>
              </a:rPr>
              <a:t> Integrating </a:t>
            </a:r>
            <a:r>
              <a:rPr lang="en-US" sz="2400" dirty="0">
                <a:latin typeface="+mj-lt"/>
              </a:rPr>
              <a:t>additional linked open data sources of semantic types such as YAGO</a:t>
            </a:r>
          </a:p>
          <a:p>
            <a:pPr marL="800100" lvl="1" indent="-342900">
              <a:lnSpc>
                <a:spcPct val="150000"/>
              </a:lnSpc>
              <a:buFont typeface="Arial" charset="0"/>
              <a:buChar char="•"/>
            </a:pPr>
            <a:r>
              <a:rPr lang="en-US" sz="2400" b="1" dirty="0" smtClean="0">
                <a:solidFill>
                  <a:srgbClr val="00B050"/>
                </a:solidFill>
                <a:latin typeface="+mj-lt"/>
              </a:rPr>
              <a:t>[S]</a:t>
            </a:r>
            <a:r>
              <a:rPr lang="en-US" sz="2400" dirty="0" smtClean="0">
                <a:latin typeface="+mj-lt"/>
              </a:rPr>
              <a:t> Reverse engineer other knowledge graphs like </a:t>
            </a:r>
            <a:r>
              <a:rPr lang="en-US" sz="2400" dirty="0">
                <a:latin typeface="+mj-lt"/>
              </a:rPr>
              <a:t>B</a:t>
            </a:r>
            <a:r>
              <a:rPr lang="en-US" sz="2400" dirty="0" smtClean="0">
                <a:latin typeface="+mj-lt"/>
              </a:rPr>
              <a:t>ing and compare the various results</a:t>
            </a:r>
          </a:p>
          <a:p>
            <a:pPr marL="800100" lvl="1" indent="-342900">
              <a:lnSpc>
                <a:spcPct val="150000"/>
              </a:lnSpc>
              <a:buFont typeface="Arial" charset="0"/>
              <a:buChar char="•"/>
            </a:pPr>
            <a:r>
              <a:rPr lang="en-US" sz="2400" b="1" dirty="0" smtClean="0">
                <a:solidFill>
                  <a:srgbClr val="FFC000"/>
                </a:solidFill>
                <a:latin typeface="+mj-lt"/>
              </a:rPr>
              <a:t>[</a:t>
            </a:r>
            <a:r>
              <a:rPr lang="en-US" sz="2400" b="1" dirty="0" smtClean="0">
                <a:solidFill>
                  <a:srgbClr val="FFC000"/>
                </a:solidFill>
                <a:latin typeface="+mj-lt"/>
              </a:rPr>
              <a:t>M]</a:t>
            </a:r>
            <a:r>
              <a:rPr lang="en-US" sz="2400" dirty="0" smtClean="0">
                <a:latin typeface="+mj-lt"/>
              </a:rPr>
              <a:t> Evaluate </a:t>
            </a:r>
            <a:r>
              <a:rPr lang="en-US" sz="2400" dirty="0">
                <a:latin typeface="+mj-lt"/>
              </a:rPr>
              <a:t>our matching results against instance-based ontology alignment </a:t>
            </a:r>
            <a:r>
              <a:rPr lang="en-US" sz="2400" dirty="0" smtClean="0">
                <a:latin typeface="+mj-lt"/>
              </a:rPr>
              <a:t>benchmarks</a:t>
            </a:r>
          </a:p>
          <a:p>
            <a:pPr marL="800100" lvl="1" indent="-342900">
              <a:lnSpc>
                <a:spcPct val="150000"/>
              </a:lnSpc>
              <a:buFont typeface="Arial" charset="0"/>
              <a:buChar char="•"/>
            </a:pPr>
            <a:r>
              <a:rPr lang="en-US" sz="2400" b="1" dirty="0" smtClean="0">
                <a:solidFill>
                  <a:srgbClr val="FF0000"/>
                </a:solidFill>
                <a:latin typeface="+mj-lt"/>
              </a:rPr>
              <a:t>[</a:t>
            </a:r>
            <a:r>
              <a:rPr lang="en-US" sz="2400" b="1" dirty="0" smtClean="0">
                <a:solidFill>
                  <a:srgbClr val="FF0000"/>
                </a:solidFill>
                <a:latin typeface="+mj-lt"/>
              </a:rPr>
              <a:t>L]</a:t>
            </a:r>
            <a:r>
              <a:rPr lang="en-US" sz="2400" dirty="0" smtClean="0">
                <a:latin typeface="+mj-lt"/>
              </a:rPr>
              <a:t> Better evaluation of SNARC as a I) dataset search tool over social media II) social ranking tool for datasets popularity</a:t>
            </a:r>
            <a:endParaRPr lang="en-US" sz="2400" dirty="0">
              <a:latin typeface="+mj-lt"/>
            </a:endParaRPr>
          </a:p>
        </p:txBody>
      </p:sp>
    </p:spTree>
    <p:extLst>
      <p:ext uri="{BB962C8B-B14F-4D97-AF65-F5344CB8AC3E}">
        <p14:creationId xmlns:p14="http://schemas.microsoft.com/office/powerpoint/2010/main" val="19568558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Publications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58</a:t>
            </a:fld>
            <a:endParaRPr lang="en-US" dirty="0"/>
          </a:p>
        </p:txBody>
      </p:sp>
      <p:sp>
        <p:nvSpPr>
          <p:cNvPr id="12" name="TextBox 11"/>
          <p:cNvSpPr txBox="1"/>
          <p:nvPr/>
        </p:nvSpPr>
        <p:spPr>
          <a:xfrm>
            <a:off x="212520" y="1042829"/>
            <a:ext cx="11049449" cy="4893647"/>
          </a:xfrm>
          <a:prstGeom prst="rect">
            <a:avLst/>
          </a:prstGeom>
          <a:noFill/>
        </p:spPr>
        <p:txBody>
          <a:bodyPr wrap="square" rtlCol="0">
            <a:spAutoFit/>
          </a:bodyPr>
          <a:lstStyle/>
          <a:p>
            <a:r>
              <a:rPr lang="en-US" sz="2000" b="1" dirty="0" smtClean="0">
                <a:latin typeface="+mj-lt"/>
              </a:rPr>
              <a:t>Journals</a:t>
            </a:r>
            <a:endParaRPr lang="en-US" b="1" dirty="0" smtClean="0">
              <a:latin typeface="+mj-lt"/>
            </a:endParaRPr>
          </a:p>
          <a:p>
            <a:endParaRPr lang="en-US" b="1" dirty="0" smtClean="0">
              <a:latin typeface="+mj-lt"/>
            </a:endParaRPr>
          </a:p>
          <a:p>
            <a:pPr marL="800100" lvl="1" indent="-342900">
              <a:buFont typeface="Arial" charset="0"/>
              <a:buChar char="•"/>
            </a:pPr>
            <a:r>
              <a:rPr lang="en-US" b="1" u="sng" dirty="0" smtClean="0">
                <a:latin typeface="+mj-lt"/>
              </a:rPr>
              <a:t>Ahmad </a:t>
            </a:r>
            <a:r>
              <a:rPr lang="en-US" b="1" u="sng" dirty="0">
                <a:latin typeface="+mj-lt"/>
              </a:rPr>
              <a:t>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Towards An Objective Assessment Framework for Linked Data Quality. International Journal On Semantic Web and Information Systems, </a:t>
            </a:r>
            <a:r>
              <a:rPr lang="en-US" dirty="0" smtClean="0">
                <a:latin typeface="+mj-lt"/>
              </a:rPr>
              <a:t>Minor revision, 2015</a:t>
            </a:r>
          </a:p>
          <a:p>
            <a:pPr marL="800100" lvl="1" indent="-342900">
              <a:buFont typeface="Arial" charset="0"/>
              <a:buChar char="•"/>
            </a:pPr>
            <a:endParaRPr lang="en-US" dirty="0" smtClean="0">
              <a:latin typeface="+mj-lt"/>
            </a:endParaRPr>
          </a:p>
          <a:p>
            <a:r>
              <a:rPr lang="en-US" sz="2000" b="1" dirty="0" smtClean="0">
                <a:latin typeface="+mj-lt"/>
              </a:rPr>
              <a:t>Conferences</a:t>
            </a:r>
            <a:r>
              <a:rPr lang="en-US" b="1" dirty="0" smtClean="0">
                <a:latin typeface="+mj-lt"/>
              </a:rPr>
              <a:t>	</a:t>
            </a:r>
          </a:p>
          <a:p>
            <a:pPr marL="800100" lvl="1" indent="-342900">
              <a:spcBef>
                <a:spcPts val="600"/>
              </a:spcBef>
              <a:buFont typeface="Arial" charset="0"/>
              <a:buChar char="•"/>
            </a:pPr>
            <a:r>
              <a:rPr lang="en-US" b="1" u="sng" dirty="0" smtClean="0">
                <a:latin typeface="+mj-lt"/>
              </a:rPr>
              <a:t>Ahmad </a:t>
            </a:r>
            <a:r>
              <a:rPr lang="en-US" b="1" u="sng" dirty="0">
                <a:latin typeface="+mj-lt"/>
              </a:rPr>
              <a:t>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Automatic Validation, Correction and Generation of Dataset Metadata - Enhancing Dataset Search and Spam Detection. In 24th International World Wide Web Conference (WWW 2015), Demo Track, May 2015, Florence, </a:t>
            </a:r>
            <a:r>
              <a:rPr lang="en-US" dirty="0" smtClean="0">
                <a:latin typeface="+mj-lt"/>
              </a:rPr>
              <a:t>Italy</a:t>
            </a:r>
          </a:p>
          <a:p>
            <a:pPr marL="800100" lvl="1" indent="-342900">
              <a:spcBef>
                <a:spcPts val="600"/>
              </a:spcBef>
              <a:buFont typeface="Arial" charset="0"/>
              <a:buChar char="•"/>
            </a:pPr>
            <a:r>
              <a:rPr lang="en-US" b="1" u="sng" dirty="0" smtClean="0">
                <a:latin typeface="+mj-lt"/>
              </a:rPr>
              <a:t>Ahmad </a:t>
            </a:r>
            <a:r>
              <a:rPr lang="en-US" b="1" u="sng" dirty="0">
                <a:latin typeface="+mj-lt"/>
              </a:rPr>
              <a:t>Assaf, </a:t>
            </a:r>
            <a:r>
              <a:rPr lang="en-US" dirty="0" err="1">
                <a:latin typeface="+mj-lt"/>
              </a:rPr>
              <a:t>Ghislain</a:t>
            </a:r>
            <a:r>
              <a:rPr lang="en-US" dirty="0">
                <a:latin typeface="+mj-lt"/>
              </a:rPr>
              <a:t> </a:t>
            </a:r>
            <a:r>
              <a:rPr lang="en-US" dirty="0" err="1">
                <a:latin typeface="+mj-lt"/>
              </a:rPr>
              <a:t>Atemezing</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Elena </a:t>
            </a:r>
            <a:r>
              <a:rPr lang="en-US" dirty="0" err="1">
                <a:latin typeface="+mj-lt"/>
              </a:rPr>
              <a:t>Cabrio</a:t>
            </a:r>
            <a:r>
              <a:rPr lang="en-US" dirty="0">
                <a:latin typeface="+mj-lt"/>
              </a:rPr>
              <a:t>: What are the important properties of an entity? Comparing users and knowledge graph point of view. In 11th Extended Semantic Web Conference (ESWC 2014), Demo Track, May 2014, Heraklion, </a:t>
            </a:r>
            <a:r>
              <a:rPr lang="en-US" dirty="0" smtClean="0">
                <a:latin typeface="+mj-lt"/>
              </a:rPr>
              <a:t>Crete</a:t>
            </a:r>
          </a:p>
          <a:p>
            <a:pPr marL="800100" lvl="1" indent="-342900">
              <a:spcBef>
                <a:spcPts val="600"/>
              </a:spcBef>
              <a:buFont typeface="Arial" charset="0"/>
              <a:buChar char="•"/>
            </a:pPr>
            <a:r>
              <a:rPr lang="en-US" b="1" u="sng" dirty="0" smtClean="0">
                <a:latin typeface="+mj-lt"/>
              </a:rPr>
              <a:t>Ahmad </a:t>
            </a:r>
            <a:r>
              <a:rPr lang="en-US" b="1" u="sng" dirty="0">
                <a:latin typeface="+mj-lt"/>
              </a:rPr>
              <a:t>Assaf</a:t>
            </a:r>
            <a:r>
              <a:rPr lang="en-US" dirty="0">
                <a:latin typeface="+mj-lt"/>
              </a:rPr>
              <a:t>, </a:t>
            </a:r>
            <a:r>
              <a:rPr lang="en-US" dirty="0" err="1">
                <a:latin typeface="+mj-lt"/>
              </a:rPr>
              <a:t>Aline</a:t>
            </a:r>
            <a:r>
              <a:rPr lang="en-US" dirty="0">
                <a:latin typeface="+mj-lt"/>
              </a:rPr>
              <a:t> </a:t>
            </a:r>
            <a:r>
              <a:rPr lang="en-US" dirty="0" err="1">
                <a:latin typeface="+mj-lt"/>
              </a:rPr>
              <a:t>Senart</a:t>
            </a:r>
            <a:r>
              <a:rPr lang="en-US" dirty="0">
                <a:latin typeface="+mj-lt"/>
              </a:rPr>
              <a:t> and </a:t>
            </a:r>
            <a:r>
              <a:rPr lang="en-US" dirty="0" err="1">
                <a:latin typeface="+mj-lt"/>
              </a:rPr>
              <a:t>Raphaël</a:t>
            </a:r>
            <a:r>
              <a:rPr lang="en-US" dirty="0">
                <a:latin typeface="+mj-lt"/>
              </a:rPr>
              <a:t> </a:t>
            </a:r>
            <a:r>
              <a:rPr lang="en-US" dirty="0" err="1">
                <a:latin typeface="+mj-lt"/>
              </a:rPr>
              <a:t>Troncy</a:t>
            </a:r>
            <a:r>
              <a:rPr lang="en-US" dirty="0">
                <a:latin typeface="+mj-lt"/>
              </a:rPr>
              <a:t>: SNARC - An Approach for Aggregating and Recommending Contextualized Social Content. In 10th Extended Semantic Web Conference (ESWC 2013), </a:t>
            </a:r>
            <a:r>
              <a:rPr lang="en-US" dirty="0" err="1">
                <a:latin typeface="+mj-lt"/>
              </a:rPr>
              <a:t>Sattelite</a:t>
            </a:r>
            <a:r>
              <a:rPr lang="en-US" dirty="0">
                <a:latin typeface="+mj-lt"/>
              </a:rPr>
              <a:t> Events, May 2013, Montpellier, France. </a:t>
            </a:r>
            <a:endParaRPr lang="en-US" dirty="0" smtClean="0">
              <a:latin typeface="+mj-lt"/>
            </a:endParaRPr>
          </a:p>
          <a:p>
            <a:pPr marL="1257300" lvl="2" indent="-342900">
              <a:spcBef>
                <a:spcPts val="600"/>
              </a:spcBef>
              <a:buFont typeface="Arial" charset="0"/>
              <a:buChar char="•"/>
            </a:pPr>
            <a:r>
              <a:rPr lang="en-US" b="1" dirty="0" smtClean="0">
                <a:latin typeface="+mj-lt"/>
              </a:rPr>
              <a:t>1st </a:t>
            </a:r>
            <a:r>
              <a:rPr lang="en-US" b="1" dirty="0">
                <a:latin typeface="+mj-lt"/>
              </a:rPr>
              <a:t>Prize Winner of the AI Mashup </a:t>
            </a:r>
            <a:r>
              <a:rPr lang="en-US" b="1" dirty="0" smtClean="0">
                <a:latin typeface="+mj-lt"/>
              </a:rPr>
              <a:t>Challenge</a:t>
            </a:r>
          </a:p>
        </p:txBody>
      </p:sp>
      <p:pic>
        <p:nvPicPr>
          <p:cNvPr id="13" name="Picture 12"/>
          <p:cNvPicPr>
            <a:picLocks noChangeAspect="1"/>
          </p:cNvPicPr>
          <p:nvPr/>
        </p:nvPicPr>
        <p:blipFill>
          <a:blip r:embed="rId4"/>
          <a:stretch>
            <a:fillRect/>
          </a:stretch>
        </p:blipFill>
        <p:spPr>
          <a:xfrm flipH="1">
            <a:off x="1099867" y="5566979"/>
            <a:ext cx="343619" cy="343619"/>
          </a:xfrm>
          <a:prstGeom prst="rect">
            <a:avLst/>
          </a:prstGeom>
        </p:spPr>
      </p:pic>
    </p:spTree>
    <p:extLst>
      <p:ext uri="{BB962C8B-B14F-4D97-AF65-F5344CB8AC3E}">
        <p14:creationId xmlns:p14="http://schemas.microsoft.com/office/powerpoint/2010/main" val="2082076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Publications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59</a:t>
            </a:fld>
            <a:endParaRPr lang="en-US" dirty="0"/>
          </a:p>
        </p:txBody>
      </p:sp>
      <p:sp>
        <p:nvSpPr>
          <p:cNvPr id="12" name="TextBox 11"/>
          <p:cNvSpPr txBox="1"/>
          <p:nvPr/>
        </p:nvSpPr>
        <p:spPr>
          <a:xfrm>
            <a:off x="212520" y="872155"/>
            <a:ext cx="11049449" cy="5770811"/>
          </a:xfrm>
          <a:prstGeom prst="rect">
            <a:avLst/>
          </a:prstGeom>
          <a:noFill/>
        </p:spPr>
        <p:txBody>
          <a:bodyPr wrap="square" rtlCol="0">
            <a:spAutoFit/>
          </a:bodyPr>
          <a:lstStyle/>
          <a:p>
            <a:pPr>
              <a:spcBef>
                <a:spcPts val="600"/>
              </a:spcBef>
            </a:pPr>
            <a:r>
              <a:rPr lang="en-US" sz="2000" b="1" dirty="0" smtClean="0">
                <a:latin typeface="+mj-lt"/>
              </a:rPr>
              <a:t>Workshops</a:t>
            </a:r>
            <a:endParaRPr lang="en-US" b="1" dirty="0" smtClean="0">
              <a:latin typeface="+mj-lt"/>
            </a:endParaRPr>
          </a:p>
          <a:p>
            <a:pPr>
              <a:spcBef>
                <a:spcPts val="600"/>
              </a:spcBef>
            </a:pPr>
            <a:endParaRPr lang="en-US" b="1" dirty="0" smtClean="0">
              <a:latin typeface="+mj-lt"/>
            </a:endParaRP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What's up LOD Cloud - Observing The State of Linked Open Data Cloud Metadata. In 2nd Workshop on Linked Data Quality (LDQ), May 2015, </a:t>
            </a:r>
            <a:r>
              <a:rPr lang="en-US" dirty="0" err="1">
                <a:latin typeface="+mj-lt"/>
              </a:rPr>
              <a:t>Portoroz</a:t>
            </a:r>
            <a:r>
              <a:rPr lang="en-US" dirty="0">
                <a:latin typeface="+mj-lt"/>
              </a:rPr>
              <a:t>, </a:t>
            </a:r>
            <a:r>
              <a:rPr lang="en-US" dirty="0" smtClean="0">
                <a:latin typeface="+mj-lt"/>
              </a:rPr>
              <a:t>Slovenia</a:t>
            </a:r>
          </a:p>
          <a:p>
            <a:pPr marL="1257300" lvl="2" indent="-342900">
              <a:spcBef>
                <a:spcPts val="600"/>
              </a:spcBef>
              <a:buFont typeface="Arial" charset="0"/>
              <a:buChar char="•"/>
            </a:pPr>
            <a:r>
              <a:rPr lang="en-US" dirty="0"/>
              <a:t>Best paper </a:t>
            </a:r>
            <a:r>
              <a:rPr lang="en-US" dirty="0" smtClean="0"/>
              <a:t>award</a:t>
            </a:r>
            <a:endParaRPr lang="en-US" dirty="0">
              <a:latin typeface="+mj-lt"/>
            </a:endParaRP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HDL - Towards A Harmonized Dataset Model for Open Data Portals. In 2nd International Workshop on Dataset </a:t>
            </a:r>
            <a:r>
              <a:rPr lang="en-US" dirty="0" err="1">
                <a:latin typeface="+mj-lt"/>
              </a:rPr>
              <a:t>PROFIling</a:t>
            </a:r>
            <a:r>
              <a:rPr lang="en-US" dirty="0">
                <a:latin typeface="+mj-lt"/>
              </a:rPr>
              <a:t> &amp; </a:t>
            </a:r>
            <a:r>
              <a:rPr lang="en-US" dirty="0" err="1">
                <a:latin typeface="+mj-lt"/>
              </a:rPr>
              <a:t>fEderated</a:t>
            </a:r>
            <a:r>
              <a:rPr lang="en-US" dirty="0">
                <a:latin typeface="+mj-lt"/>
              </a:rPr>
              <a:t> Search for Linked Data (PROFILES), May 2015, </a:t>
            </a:r>
            <a:r>
              <a:rPr lang="en-US" dirty="0" err="1">
                <a:latin typeface="+mj-lt"/>
              </a:rPr>
              <a:t>Portoroz</a:t>
            </a:r>
            <a:r>
              <a:rPr lang="en-US" dirty="0">
                <a:latin typeface="+mj-lt"/>
              </a:rPr>
              <a:t>, Slovenia</a:t>
            </a: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a:t>
            </a:r>
            <a:r>
              <a:rPr lang="en-US" dirty="0" err="1">
                <a:latin typeface="+mj-lt"/>
              </a:rPr>
              <a:t>Aline</a:t>
            </a:r>
            <a:r>
              <a:rPr lang="en-US" dirty="0">
                <a:latin typeface="+mj-lt"/>
              </a:rPr>
              <a:t> </a:t>
            </a:r>
            <a:r>
              <a:rPr lang="en-US" dirty="0" err="1">
                <a:latin typeface="+mj-lt"/>
              </a:rPr>
              <a:t>Senart</a:t>
            </a:r>
            <a:r>
              <a:rPr lang="en-US" dirty="0">
                <a:latin typeface="+mj-lt"/>
              </a:rPr>
              <a:t>: An Extensible Framework to Validate and Build Dataset Profiles. In 2nd International Workshop on Dataset </a:t>
            </a:r>
            <a:r>
              <a:rPr lang="en-US" dirty="0" err="1">
                <a:latin typeface="+mj-lt"/>
              </a:rPr>
              <a:t>PROFIling</a:t>
            </a:r>
            <a:r>
              <a:rPr lang="en-US" dirty="0">
                <a:latin typeface="+mj-lt"/>
              </a:rPr>
              <a:t> &amp; </a:t>
            </a:r>
            <a:r>
              <a:rPr lang="en-US" dirty="0" err="1">
                <a:latin typeface="+mj-lt"/>
              </a:rPr>
              <a:t>fEderated</a:t>
            </a:r>
            <a:r>
              <a:rPr lang="en-US" dirty="0">
                <a:latin typeface="+mj-lt"/>
              </a:rPr>
              <a:t> Search for Linked Data (PROFILES), May 2015, </a:t>
            </a:r>
            <a:r>
              <a:rPr lang="en-US" dirty="0" err="1">
                <a:latin typeface="+mj-lt"/>
              </a:rPr>
              <a:t>Portoroz</a:t>
            </a:r>
            <a:r>
              <a:rPr lang="en-US" dirty="0">
                <a:latin typeface="+mj-lt"/>
              </a:rPr>
              <a:t>, Slovenia. </a:t>
            </a:r>
            <a:endParaRPr lang="en-US" dirty="0" smtClean="0">
              <a:latin typeface="+mj-lt"/>
            </a:endParaRPr>
          </a:p>
          <a:p>
            <a:pPr marL="1257300" lvl="2" indent="-342900">
              <a:spcBef>
                <a:spcPts val="600"/>
              </a:spcBef>
              <a:buFont typeface="Arial" charset="0"/>
              <a:buChar char="•"/>
            </a:pPr>
            <a:r>
              <a:rPr lang="en-US" b="1" dirty="0" smtClean="0">
                <a:latin typeface="+mj-lt"/>
              </a:rPr>
              <a:t>Best </a:t>
            </a:r>
            <a:r>
              <a:rPr lang="en-US" b="1" dirty="0">
                <a:latin typeface="+mj-lt"/>
              </a:rPr>
              <a:t>paper award</a:t>
            </a: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Aline</a:t>
            </a:r>
            <a:r>
              <a:rPr lang="en-US" dirty="0">
                <a:latin typeface="+mj-lt"/>
              </a:rPr>
              <a:t> </a:t>
            </a:r>
            <a:r>
              <a:rPr lang="en-US" dirty="0" err="1">
                <a:latin typeface="+mj-lt"/>
              </a:rPr>
              <a:t>Senart</a:t>
            </a:r>
            <a:r>
              <a:rPr lang="en-US" dirty="0">
                <a:latin typeface="+mj-lt"/>
              </a:rPr>
              <a:t> and </a:t>
            </a:r>
            <a:r>
              <a:rPr lang="en-US" dirty="0" err="1">
                <a:latin typeface="+mj-lt"/>
              </a:rPr>
              <a:t>Raphaël</a:t>
            </a:r>
            <a:r>
              <a:rPr lang="en-US" dirty="0">
                <a:latin typeface="+mj-lt"/>
              </a:rPr>
              <a:t> </a:t>
            </a:r>
            <a:r>
              <a:rPr lang="en-US" dirty="0" err="1">
                <a:latin typeface="+mj-lt"/>
              </a:rPr>
              <a:t>Troncy</a:t>
            </a:r>
            <a:r>
              <a:rPr lang="en-US" dirty="0">
                <a:latin typeface="+mj-lt"/>
              </a:rPr>
              <a:t>: Data Quality Principles in the Semantic Web. In International Workshop on Data Quality Management and Semantic Technologies (DQMST), July 2012, Palermo, Italy</a:t>
            </a:r>
          </a:p>
          <a:p>
            <a:pPr marL="800100" lvl="1" indent="-342900">
              <a:spcBef>
                <a:spcPts val="600"/>
              </a:spcBef>
              <a:buFont typeface="Arial" charset="0"/>
              <a:buChar char="•"/>
            </a:pPr>
            <a:r>
              <a:rPr lang="en-US" b="1" u="sng" dirty="0">
                <a:latin typeface="+mj-lt"/>
              </a:rPr>
              <a:t>Ahmad Assaf</a:t>
            </a:r>
            <a:r>
              <a:rPr lang="en-US" dirty="0">
                <a:latin typeface="+mj-lt"/>
              </a:rPr>
              <a:t>, </a:t>
            </a:r>
            <a:r>
              <a:rPr lang="en-US" dirty="0" err="1">
                <a:latin typeface="+mj-lt"/>
              </a:rPr>
              <a:t>Eldad</a:t>
            </a:r>
            <a:r>
              <a:rPr lang="en-US" dirty="0">
                <a:latin typeface="+mj-lt"/>
              </a:rPr>
              <a:t> </a:t>
            </a:r>
            <a:r>
              <a:rPr lang="en-US" dirty="0" err="1">
                <a:latin typeface="+mj-lt"/>
              </a:rPr>
              <a:t>Louw</a:t>
            </a:r>
            <a:r>
              <a:rPr lang="en-US" dirty="0">
                <a:latin typeface="+mj-lt"/>
              </a:rPr>
              <a:t>, </a:t>
            </a:r>
            <a:r>
              <a:rPr lang="en-US" dirty="0" err="1">
                <a:latin typeface="+mj-lt"/>
              </a:rPr>
              <a:t>Aline</a:t>
            </a:r>
            <a:r>
              <a:rPr lang="en-US" dirty="0">
                <a:latin typeface="+mj-lt"/>
              </a:rPr>
              <a:t> </a:t>
            </a:r>
            <a:r>
              <a:rPr lang="en-US" dirty="0" err="1">
                <a:latin typeface="+mj-lt"/>
              </a:rPr>
              <a:t>Senart</a:t>
            </a:r>
            <a:r>
              <a:rPr lang="en-US" dirty="0">
                <a:latin typeface="+mj-lt"/>
              </a:rPr>
              <a:t>, </a:t>
            </a:r>
            <a:r>
              <a:rPr lang="en-US" dirty="0" err="1">
                <a:latin typeface="+mj-lt"/>
              </a:rPr>
              <a:t>Corentin</a:t>
            </a:r>
            <a:r>
              <a:rPr lang="en-US" dirty="0">
                <a:latin typeface="+mj-lt"/>
              </a:rPr>
              <a:t> </a:t>
            </a:r>
            <a:r>
              <a:rPr lang="en-US" dirty="0" err="1">
                <a:latin typeface="+mj-lt"/>
              </a:rPr>
              <a:t>Follenfant</a:t>
            </a:r>
            <a:r>
              <a:rPr lang="en-US" dirty="0">
                <a:latin typeface="+mj-lt"/>
              </a:rPr>
              <a:t> </a:t>
            </a:r>
            <a:r>
              <a:rPr lang="en-US" dirty="0" err="1">
                <a:latin typeface="+mj-lt"/>
              </a:rPr>
              <a:t>Raphaël</a:t>
            </a:r>
            <a:r>
              <a:rPr lang="en-US" dirty="0">
                <a:latin typeface="+mj-lt"/>
              </a:rPr>
              <a:t> </a:t>
            </a:r>
            <a:r>
              <a:rPr lang="en-US" dirty="0" err="1">
                <a:latin typeface="+mj-lt"/>
              </a:rPr>
              <a:t>Troncy</a:t>
            </a:r>
            <a:r>
              <a:rPr lang="en-US" dirty="0">
                <a:latin typeface="+mj-lt"/>
              </a:rPr>
              <a:t> and David </a:t>
            </a:r>
            <a:r>
              <a:rPr lang="en-US" dirty="0" err="1">
                <a:latin typeface="+mj-lt"/>
              </a:rPr>
              <a:t>Trastour</a:t>
            </a:r>
            <a:r>
              <a:rPr lang="en-US" dirty="0">
                <a:latin typeface="+mj-lt"/>
              </a:rPr>
              <a:t>: RUBIX: a Framework for Improving Data Integration with Linked Data. In 1st International Workshop on Open Data (WOD), June 2012, Nantes, France.</a:t>
            </a:r>
          </a:p>
          <a:p>
            <a:pPr marL="800100" lvl="1" indent="-342900">
              <a:spcBef>
                <a:spcPts val="600"/>
              </a:spcBef>
              <a:buFont typeface="Arial" charset="0"/>
              <a:buChar char="•"/>
            </a:pPr>
            <a:endParaRPr lang="en-US" dirty="0"/>
          </a:p>
        </p:txBody>
      </p:sp>
      <p:pic>
        <p:nvPicPr>
          <p:cNvPr id="13" name="Picture 12"/>
          <p:cNvPicPr>
            <a:picLocks noChangeAspect="1"/>
          </p:cNvPicPr>
          <p:nvPr/>
        </p:nvPicPr>
        <p:blipFill>
          <a:blip r:embed="rId4"/>
          <a:stretch>
            <a:fillRect/>
          </a:stretch>
        </p:blipFill>
        <p:spPr>
          <a:xfrm flipH="1">
            <a:off x="1077579" y="4419463"/>
            <a:ext cx="343619" cy="343619"/>
          </a:xfrm>
          <a:prstGeom prst="rect">
            <a:avLst/>
          </a:prstGeom>
        </p:spPr>
      </p:pic>
      <p:pic>
        <p:nvPicPr>
          <p:cNvPr id="14" name="Picture 13"/>
          <p:cNvPicPr>
            <a:picLocks noChangeAspect="1"/>
          </p:cNvPicPr>
          <p:nvPr/>
        </p:nvPicPr>
        <p:blipFill>
          <a:blip r:embed="rId4"/>
          <a:stretch>
            <a:fillRect/>
          </a:stretch>
        </p:blipFill>
        <p:spPr>
          <a:xfrm flipH="1">
            <a:off x="1099866" y="2272717"/>
            <a:ext cx="343619" cy="343619"/>
          </a:xfrm>
          <a:prstGeom prst="rect">
            <a:avLst/>
          </a:prstGeom>
        </p:spPr>
      </p:pic>
    </p:spTree>
    <p:extLst>
      <p:ext uri="{BB962C8B-B14F-4D97-AF65-F5344CB8AC3E}">
        <p14:creationId xmlns:p14="http://schemas.microsoft.com/office/powerpoint/2010/main" val="298110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a:latin typeface="+mj-lt"/>
                </a:rPr>
                <a:t>Use-case Scenario</a:t>
              </a: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7" name="TextBox 6"/>
          <p:cNvSpPr txBox="1"/>
          <p:nvPr/>
        </p:nvSpPr>
        <p:spPr>
          <a:xfrm>
            <a:off x="261257" y="261255"/>
            <a:ext cx="9840275" cy="3785652"/>
          </a:xfrm>
          <a:prstGeom prst="rect">
            <a:avLst/>
          </a:prstGeom>
          <a:noFill/>
        </p:spPr>
        <p:txBody>
          <a:bodyPr wrap="square" rtlCol="0">
            <a:spAutoFit/>
          </a:bodyPr>
          <a:lstStyle/>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endParaRPr lang="en-US" sz="2400" b="1" dirty="0">
              <a:solidFill>
                <a:srgbClr val="000000"/>
              </a:solidFill>
              <a:latin typeface="+mj-lt"/>
            </a:endParaRPr>
          </a:p>
          <a:p>
            <a:pPr marL="285750" indent="-285750">
              <a:buFont typeface="Arial" panose="020B0604020202020204" pitchFamily="34" charset="0"/>
              <a:buChar char="•"/>
            </a:pPr>
            <a:endParaRPr lang="en-US" sz="2400" b="1"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a:t>
            </a:r>
            <a:r>
              <a:rPr lang="en-US" sz="2400" dirty="0">
                <a:solidFill>
                  <a:srgbClr val="000000"/>
                </a:solidFill>
                <a:latin typeface="+mj-lt"/>
              </a:rPr>
              <a:t>receives a memo from his management to create a report comparing the number of car accidents that occurred in </a:t>
            </a:r>
            <a:r>
              <a:rPr lang="en-US" sz="2400" b="1" u="sng" dirty="0">
                <a:solidFill>
                  <a:srgbClr val="000000"/>
                </a:solidFill>
                <a:latin typeface="+mj-lt"/>
              </a:rPr>
              <a:t>France</a:t>
            </a:r>
            <a:r>
              <a:rPr lang="en-US" sz="2400" dirty="0">
                <a:solidFill>
                  <a:srgbClr val="000000"/>
                </a:solidFill>
                <a:latin typeface="+mj-lt"/>
              </a:rPr>
              <a:t> for </a:t>
            </a:r>
            <a:r>
              <a:rPr lang="en-US" sz="2400" b="1" u="sng" dirty="0">
                <a:solidFill>
                  <a:srgbClr val="000000"/>
                </a:solidFill>
                <a:latin typeface="+mj-lt"/>
              </a:rPr>
              <a:t>this year</a:t>
            </a:r>
            <a:r>
              <a:rPr lang="en-US" sz="2400" dirty="0">
                <a:solidFill>
                  <a:srgbClr val="000000"/>
                </a:solidFill>
                <a:latin typeface="+mj-lt"/>
              </a:rPr>
              <a:t>, to its counterpart in the </a:t>
            </a:r>
            <a:r>
              <a:rPr lang="en-US" sz="2400" b="1" u="sng" dirty="0">
                <a:solidFill>
                  <a:srgbClr val="000000"/>
                </a:solidFill>
                <a:latin typeface="+mj-lt"/>
              </a:rPr>
              <a:t>United Kingdom (UK</a:t>
            </a:r>
            <a:r>
              <a:rPr lang="en-US" sz="2400" b="1" u="sng" dirty="0" smtClean="0">
                <a:solidFill>
                  <a:srgbClr val="000000"/>
                </a:solidFill>
                <a:latin typeface="+mj-lt"/>
              </a:rPr>
              <a:t>)</a:t>
            </a:r>
            <a:endParaRPr lang="en-US" sz="2400" dirty="0" smtClean="0">
              <a:solidFill>
                <a:srgbClr val="000000"/>
              </a:solidFill>
              <a:latin typeface="+mj-lt"/>
            </a:endParaRPr>
          </a:p>
          <a:p>
            <a:pPr marL="285750" indent="-285750">
              <a:buFont typeface="Arial" panose="020B0604020202020204" pitchFamily="34" charset="0"/>
              <a:buChar char="•"/>
            </a:pPr>
            <a:endParaRPr lang="en-US" sz="2400" dirty="0" smtClean="0">
              <a:solidFill>
                <a:srgbClr val="000000"/>
              </a:solidFill>
              <a:latin typeface="+mj-lt"/>
            </a:endParaRPr>
          </a:p>
          <a:p>
            <a:pPr marL="285750" indent="-285750">
              <a:buFont typeface="Arial" panose="020B0604020202020204" pitchFamily="34" charset="0"/>
              <a:buChar char="•"/>
            </a:pPr>
            <a:r>
              <a:rPr lang="en-US" sz="2400" b="1" dirty="0" smtClean="0">
                <a:solidFill>
                  <a:srgbClr val="000000"/>
                </a:solidFill>
                <a:latin typeface="+mj-lt"/>
              </a:rPr>
              <a:t>Dan</a:t>
            </a:r>
            <a:r>
              <a:rPr lang="en-US" sz="2400" dirty="0" smtClean="0">
                <a:solidFill>
                  <a:srgbClr val="000000"/>
                </a:solidFill>
                <a:latin typeface="+mj-lt"/>
              </a:rPr>
              <a:t> is asked </a:t>
            </a:r>
            <a:r>
              <a:rPr lang="en-US" sz="2400" dirty="0">
                <a:solidFill>
                  <a:srgbClr val="000000"/>
                </a:solidFill>
                <a:latin typeface="+mj-lt"/>
              </a:rPr>
              <a:t>to highlight accidents related to </a:t>
            </a:r>
            <a:r>
              <a:rPr lang="en-US" sz="2400" b="1" u="sng" dirty="0">
                <a:solidFill>
                  <a:srgbClr val="000000"/>
                </a:solidFill>
                <a:latin typeface="+mj-lt"/>
              </a:rPr>
              <a:t>illegal consumption of alcohol </a:t>
            </a:r>
            <a:r>
              <a:rPr lang="en-US" sz="2400" dirty="0">
                <a:solidFill>
                  <a:srgbClr val="000000"/>
                </a:solidFill>
                <a:latin typeface="+mj-lt"/>
              </a:rPr>
              <a:t>in both </a:t>
            </a:r>
            <a:r>
              <a:rPr lang="en-US" sz="2400" dirty="0" smtClean="0">
                <a:solidFill>
                  <a:srgbClr val="000000"/>
                </a:solidFill>
                <a:latin typeface="+mj-lt"/>
              </a:rPr>
              <a:t>countries</a:t>
            </a:r>
          </a:p>
          <a:p>
            <a:endParaRPr lang="en-US" sz="2400" dirty="0">
              <a:solidFill>
                <a:srgbClr val="000000"/>
              </a:solidFill>
              <a:latin typeface="+mj-lt"/>
            </a:endParaRPr>
          </a:p>
        </p:txBody>
      </p:sp>
      <p:sp>
        <p:nvSpPr>
          <p:cNvPr id="9" name="Slide Number Placeholder 8"/>
          <p:cNvSpPr>
            <a:spLocks noGrp="1"/>
          </p:cNvSpPr>
          <p:nvPr>
            <p:ph type="sldNum" sz="quarter" idx="12"/>
          </p:nvPr>
        </p:nvSpPr>
        <p:spPr/>
        <p:txBody>
          <a:bodyPr/>
          <a:lstStyle/>
          <a:p>
            <a:fld id="{4FAB73BC-B049-4115-A692-8D63A059BFB8}" type="slidenum">
              <a:rPr lang="en-US" smtClean="0"/>
              <a:pPr/>
              <a:t>6</a:t>
            </a:fld>
            <a:endParaRPr lang="en-US" dirty="0"/>
          </a:p>
        </p:txBody>
      </p:sp>
      <p:pic>
        <p:nvPicPr>
          <p:cNvPr id="12" name="Picture 11"/>
          <p:cNvPicPr>
            <a:picLocks noChangeAspect="1"/>
          </p:cNvPicPr>
          <p:nvPr/>
        </p:nvPicPr>
        <p:blipFill>
          <a:blip r:embed="rId4"/>
          <a:stretch>
            <a:fillRect/>
          </a:stretch>
        </p:blipFill>
        <p:spPr>
          <a:xfrm>
            <a:off x="10314498" y="1897302"/>
            <a:ext cx="1113986" cy="1113986"/>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nvGrpSpPr>
          <p:cNvPr id="16" name="Group 15"/>
          <p:cNvGrpSpPr/>
          <p:nvPr/>
        </p:nvGrpSpPr>
        <p:grpSpPr>
          <a:xfrm>
            <a:off x="266798" y="4307029"/>
            <a:ext cx="11217677" cy="1242767"/>
            <a:chOff x="266798" y="4307029"/>
            <a:chExt cx="11217677" cy="1242767"/>
          </a:xfrm>
        </p:grpSpPr>
        <p:pic>
          <p:nvPicPr>
            <p:cNvPr id="14" name="Picture 13"/>
            <p:cNvPicPr>
              <a:picLocks noChangeAspect="1"/>
            </p:cNvPicPr>
            <p:nvPr/>
          </p:nvPicPr>
          <p:blipFill>
            <a:blip r:embed="rId5"/>
            <a:stretch>
              <a:fillRect/>
            </a:stretch>
          </p:blipFill>
          <p:spPr>
            <a:xfrm>
              <a:off x="10374064" y="4307029"/>
              <a:ext cx="1110411" cy="1110411"/>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5" name="TextBox 14"/>
            <p:cNvSpPr txBox="1"/>
            <p:nvPr/>
          </p:nvSpPr>
          <p:spPr>
            <a:xfrm>
              <a:off x="266798" y="4718799"/>
              <a:ext cx="8179675" cy="830997"/>
            </a:xfrm>
            <a:prstGeom prst="rect">
              <a:avLst/>
            </a:prstGeom>
            <a:noFill/>
          </p:spPr>
          <p:txBody>
            <a:bodyPr wrap="none" rtlCol="0">
              <a:spAutoFit/>
            </a:bodyPr>
            <a:lstStyle/>
            <a:p>
              <a:pPr marL="342900" indent="-342900">
                <a:buFont typeface="Arial" charset="0"/>
                <a:buChar char="•"/>
              </a:pPr>
              <a:r>
                <a:rPr lang="en-US" sz="2400" b="1" dirty="0">
                  <a:solidFill>
                    <a:srgbClr val="000000"/>
                  </a:solidFill>
                  <a:latin typeface="+mj-lt"/>
                </a:rPr>
                <a:t>Paul </a:t>
              </a:r>
              <a:r>
                <a:rPr lang="en-US" sz="2400" dirty="0">
                  <a:solidFill>
                    <a:srgbClr val="000000"/>
                  </a:solidFill>
                  <a:latin typeface="+mj-lt"/>
                </a:rPr>
                <a:t>receives daily requests to add, edit and remove </a:t>
              </a:r>
              <a:r>
                <a:rPr lang="en-US" sz="2400" dirty="0" smtClean="0">
                  <a:solidFill>
                    <a:srgbClr val="000000"/>
                  </a:solidFill>
                  <a:latin typeface="+mj-lt"/>
                </a:rPr>
                <a:t>datasets</a:t>
              </a:r>
              <a:endParaRPr lang="en-US" sz="2400" b="1" dirty="0">
                <a:latin typeface="+mj-lt"/>
              </a:endParaRPr>
            </a:p>
            <a:p>
              <a:endParaRPr lang="en-US" sz="2400" dirty="0">
                <a:latin typeface="+mj-lt"/>
              </a:endParaRPr>
            </a:p>
          </p:txBody>
        </p:sp>
      </p:grpSp>
    </p:spTree>
    <p:extLst>
      <p:ext uri="{BB962C8B-B14F-4D97-AF65-F5344CB8AC3E}">
        <p14:creationId xmlns:p14="http://schemas.microsoft.com/office/powerpoint/2010/main" val="48162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References</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60</a:t>
            </a:fld>
            <a:endParaRPr lang="en-US" dirty="0"/>
          </a:p>
        </p:txBody>
      </p:sp>
      <p:sp>
        <p:nvSpPr>
          <p:cNvPr id="12" name="TextBox 11"/>
          <p:cNvSpPr txBox="1"/>
          <p:nvPr/>
        </p:nvSpPr>
        <p:spPr>
          <a:xfrm>
            <a:off x="212520" y="1005719"/>
            <a:ext cx="11478737" cy="4524315"/>
          </a:xfrm>
          <a:prstGeom prst="rect">
            <a:avLst/>
          </a:prstGeom>
          <a:noFill/>
        </p:spPr>
        <p:txBody>
          <a:bodyPr wrap="square" rtlCol="0">
            <a:spAutoFit/>
          </a:bodyPr>
          <a:lstStyle/>
          <a:p>
            <a:pPr marL="342900" indent="-342900">
              <a:buFont typeface="+mj-lt"/>
              <a:buAutoNum type="arabicPeriod"/>
            </a:pPr>
            <a:r>
              <a:rPr lang="en-US" sz="1600" dirty="0">
                <a:latin typeface="+mj-lt"/>
              </a:rPr>
              <a:t>Annika </a:t>
            </a:r>
            <a:r>
              <a:rPr lang="en-US" sz="1600" dirty="0" err="1">
                <a:latin typeface="+mj-lt"/>
              </a:rPr>
              <a:t>Flemming</a:t>
            </a:r>
            <a:r>
              <a:rPr lang="en-US" sz="1600" dirty="0">
                <a:latin typeface="+mj-lt"/>
              </a:rPr>
              <a:t>. </a:t>
            </a:r>
            <a:r>
              <a:rPr lang="en-US" sz="1600" b="1" dirty="0">
                <a:latin typeface="+mj-lt"/>
              </a:rPr>
              <a:t>Quality Characteristics of Linked Data Publishing </a:t>
            </a:r>
            <a:r>
              <a:rPr lang="en-US" sz="1600" b="1" dirty="0" err="1" smtClean="0">
                <a:latin typeface="+mj-lt"/>
              </a:rPr>
              <a:t>Datasources</a:t>
            </a:r>
            <a:r>
              <a:rPr lang="en-US" sz="1600" dirty="0" smtClean="0">
                <a:latin typeface="+mj-lt"/>
              </a:rPr>
              <a:t>. Master's </a:t>
            </a:r>
            <a:r>
              <a:rPr lang="en-US" sz="1600" dirty="0">
                <a:latin typeface="+mj-lt"/>
              </a:rPr>
              <a:t>thesis, Humboldt-</a:t>
            </a:r>
            <a:r>
              <a:rPr lang="en-US" sz="1600" dirty="0" err="1">
                <a:latin typeface="+mj-lt"/>
              </a:rPr>
              <a:t>Universitt</a:t>
            </a:r>
            <a:r>
              <a:rPr lang="en-US" sz="1600" dirty="0">
                <a:latin typeface="+mj-lt"/>
              </a:rPr>
              <a:t> </a:t>
            </a:r>
            <a:r>
              <a:rPr lang="en-US" sz="1600" dirty="0" err="1">
                <a:latin typeface="+mj-lt"/>
              </a:rPr>
              <a:t>zu</a:t>
            </a:r>
            <a:r>
              <a:rPr lang="en-US" sz="1600" dirty="0">
                <a:latin typeface="+mj-lt"/>
              </a:rPr>
              <a:t> Berlin, </a:t>
            </a:r>
            <a:r>
              <a:rPr lang="en-US" sz="1600" dirty="0" smtClean="0">
                <a:latin typeface="+mj-lt"/>
              </a:rPr>
              <a:t>2010</a:t>
            </a:r>
          </a:p>
          <a:p>
            <a:pPr marL="342900" indent="-342900">
              <a:buFont typeface="+mj-lt"/>
              <a:buAutoNum type="arabicPeriod"/>
            </a:pPr>
            <a:r>
              <a:rPr lang="en-US" sz="1600" dirty="0" err="1">
                <a:latin typeface="+mj-lt"/>
              </a:rPr>
              <a:t>Amrapali</a:t>
            </a:r>
            <a:r>
              <a:rPr lang="en-US" sz="1600" dirty="0">
                <a:latin typeface="+mj-lt"/>
              </a:rPr>
              <a:t> </a:t>
            </a:r>
            <a:r>
              <a:rPr lang="en-US" sz="1600" dirty="0" err="1">
                <a:latin typeface="+mj-lt"/>
              </a:rPr>
              <a:t>Zaveri</a:t>
            </a:r>
            <a:r>
              <a:rPr lang="en-US" sz="1600" dirty="0">
                <a:latin typeface="+mj-lt"/>
              </a:rPr>
              <a:t>, </a:t>
            </a:r>
            <a:r>
              <a:rPr lang="en-US" sz="1600" dirty="0" err="1">
                <a:latin typeface="+mj-lt"/>
              </a:rPr>
              <a:t>Anisa</a:t>
            </a:r>
            <a:r>
              <a:rPr lang="en-US" sz="1600" dirty="0">
                <a:latin typeface="+mj-lt"/>
              </a:rPr>
              <a:t> </a:t>
            </a:r>
            <a:r>
              <a:rPr lang="en-US" sz="1600" dirty="0" err="1">
                <a:latin typeface="+mj-lt"/>
              </a:rPr>
              <a:t>Rula</a:t>
            </a:r>
            <a:r>
              <a:rPr lang="en-US" sz="1600" dirty="0">
                <a:latin typeface="+mj-lt"/>
              </a:rPr>
              <a:t>, Andrea </a:t>
            </a:r>
            <a:r>
              <a:rPr lang="en-US" sz="1600" dirty="0" err="1">
                <a:latin typeface="+mj-lt"/>
              </a:rPr>
              <a:t>Maurino</a:t>
            </a:r>
            <a:r>
              <a:rPr lang="en-US" sz="1600" dirty="0">
                <a:latin typeface="+mj-lt"/>
              </a:rPr>
              <a:t>, Ricardo </a:t>
            </a:r>
            <a:r>
              <a:rPr lang="en-US" sz="1600" dirty="0" err="1">
                <a:latin typeface="+mj-lt"/>
              </a:rPr>
              <a:t>Pietrobon</a:t>
            </a:r>
            <a:r>
              <a:rPr lang="en-US" sz="1600" dirty="0">
                <a:latin typeface="+mj-lt"/>
              </a:rPr>
              <a:t>, </a:t>
            </a:r>
            <a:r>
              <a:rPr lang="en-US" sz="1600" dirty="0" smtClean="0">
                <a:latin typeface="+mj-lt"/>
              </a:rPr>
              <a:t>Jens Lehmann</a:t>
            </a:r>
            <a:r>
              <a:rPr lang="en-US" sz="1600" dirty="0">
                <a:latin typeface="+mj-lt"/>
              </a:rPr>
              <a:t>, and </a:t>
            </a:r>
            <a:r>
              <a:rPr lang="en-US" sz="1600" dirty="0" smtClean="0">
                <a:latin typeface="+mj-lt"/>
              </a:rPr>
              <a:t>Soren </a:t>
            </a:r>
            <a:r>
              <a:rPr lang="en-US" sz="1600" dirty="0">
                <a:latin typeface="+mj-lt"/>
              </a:rPr>
              <a:t>Auer. </a:t>
            </a:r>
            <a:r>
              <a:rPr lang="en-US" sz="1600" b="1" dirty="0">
                <a:latin typeface="+mj-lt"/>
              </a:rPr>
              <a:t>Quality Assessment Methodologies for Linked </a:t>
            </a:r>
            <a:r>
              <a:rPr lang="en-US" sz="1600" b="1" dirty="0" smtClean="0">
                <a:latin typeface="+mj-lt"/>
              </a:rPr>
              <a:t>Open Data</a:t>
            </a:r>
            <a:r>
              <a:rPr lang="en-US" sz="1600" dirty="0">
                <a:latin typeface="+mj-lt"/>
              </a:rPr>
              <a:t>. Semantic Web Journal, </a:t>
            </a:r>
            <a:r>
              <a:rPr lang="en-US" sz="1600" dirty="0" smtClean="0">
                <a:latin typeface="+mj-lt"/>
              </a:rPr>
              <a:t>2012</a:t>
            </a:r>
          </a:p>
          <a:p>
            <a:pPr marL="342900" indent="-342900">
              <a:buFont typeface="+mj-lt"/>
              <a:buAutoNum type="arabicPeriod"/>
            </a:pPr>
            <a:r>
              <a:rPr lang="en-US" sz="1600" dirty="0">
                <a:latin typeface="+mj-lt"/>
              </a:rPr>
              <a:t>Tim Berners-Lee. </a:t>
            </a:r>
            <a:r>
              <a:rPr lang="en-US" sz="1600" b="1" dirty="0">
                <a:latin typeface="+mj-lt"/>
              </a:rPr>
              <a:t>Linked Data - Design Issues</a:t>
            </a:r>
            <a:r>
              <a:rPr lang="en-US" sz="1600" dirty="0">
                <a:latin typeface="+mj-lt"/>
              </a:rPr>
              <a:t>. W3C Personal Notes, </a:t>
            </a:r>
            <a:r>
              <a:rPr lang="en-US" sz="1600" dirty="0" smtClean="0">
                <a:latin typeface="+mj-lt"/>
              </a:rPr>
              <a:t>2006 </a:t>
            </a:r>
            <a:r>
              <a:rPr lang="en-US" sz="1600" dirty="0" smtClean="0">
                <a:latin typeface="+mj-lt"/>
                <a:hlinkClick r:id="rId4"/>
              </a:rPr>
              <a:t>http</a:t>
            </a:r>
            <a:r>
              <a:rPr lang="en-US" sz="1600" dirty="0">
                <a:latin typeface="+mj-lt"/>
                <a:hlinkClick r:id="rId4"/>
              </a:rPr>
              <a:t>://</a:t>
            </a:r>
            <a:r>
              <a:rPr lang="en-US" sz="1600" dirty="0" smtClean="0">
                <a:latin typeface="+mj-lt"/>
                <a:hlinkClick r:id="rId4"/>
              </a:rPr>
              <a:t>www.w3.org/DesignIssues/LinkedData</a:t>
            </a:r>
            <a:endParaRPr lang="en-US" sz="1600" dirty="0" smtClean="0">
              <a:latin typeface="+mj-lt"/>
            </a:endParaRPr>
          </a:p>
          <a:p>
            <a:pPr marL="342900" indent="-342900">
              <a:buFont typeface="+mj-lt"/>
              <a:buAutoNum type="arabicPeriod"/>
            </a:pPr>
            <a:r>
              <a:rPr lang="en-US" sz="1600" dirty="0" err="1">
                <a:latin typeface="+mj-lt"/>
              </a:rPr>
              <a:t>Dimitris</a:t>
            </a:r>
            <a:r>
              <a:rPr lang="en-US" sz="1600" dirty="0">
                <a:latin typeface="+mj-lt"/>
              </a:rPr>
              <a:t> </a:t>
            </a:r>
            <a:r>
              <a:rPr lang="en-US" sz="1600" dirty="0" err="1">
                <a:latin typeface="+mj-lt"/>
              </a:rPr>
              <a:t>Kontokostas</a:t>
            </a:r>
            <a:r>
              <a:rPr lang="en-US" sz="1600" dirty="0">
                <a:latin typeface="+mj-lt"/>
              </a:rPr>
              <a:t>, </a:t>
            </a:r>
            <a:r>
              <a:rPr lang="en-US" sz="1600" dirty="0" smtClean="0">
                <a:latin typeface="+mj-lt"/>
              </a:rPr>
              <a:t>Patrick </a:t>
            </a:r>
            <a:r>
              <a:rPr lang="en-US" sz="1600" dirty="0" err="1" smtClean="0">
                <a:latin typeface="+mj-lt"/>
              </a:rPr>
              <a:t>Westphal</a:t>
            </a:r>
            <a:r>
              <a:rPr lang="en-US" sz="1600" dirty="0">
                <a:latin typeface="+mj-lt"/>
              </a:rPr>
              <a:t>, </a:t>
            </a:r>
            <a:r>
              <a:rPr lang="en-US" sz="1600" dirty="0" smtClean="0">
                <a:latin typeface="+mj-lt"/>
              </a:rPr>
              <a:t>Soren </a:t>
            </a:r>
            <a:r>
              <a:rPr lang="en-US" sz="1600" dirty="0">
                <a:latin typeface="+mj-lt"/>
              </a:rPr>
              <a:t>Auer, Sebastian Hellmann, </a:t>
            </a:r>
            <a:r>
              <a:rPr lang="en-US" sz="1600" dirty="0" smtClean="0">
                <a:latin typeface="+mj-lt"/>
              </a:rPr>
              <a:t>Jens Lehmann</a:t>
            </a:r>
            <a:r>
              <a:rPr lang="en-US" sz="1600" dirty="0">
                <a:latin typeface="+mj-lt"/>
              </a:rPr>
              <a:t>, Roland </a:t>
            </a:r>
            <a:r>
              <a:rPr lang="en-US" sz="1600" dirty="0" err="1">
                <a:latin typeface="+mj-lt"/>
              </a:rPr>
              <a:t>Cornelissen</a:t>
            </a:r>
            <a:r>
              <a:rPr lang="en-US" sz="1600" dirty="0">
                <a:latin typeface="+mj-lt"/>
              </a:rPr>
              <a:t>, and </a:t>
            </a:r>
            <a:r>
              <a:rPr lang="en-US" sz="1600" dirty="0" err="1">
                <a:latin typeface="+mj-lt"/>
              </a:rPr>
              <a:t>Amrapali</a:t>
            </a:r>
            <a:r>
              <a:rPr lang="en-US" sz="1600" dirty="0">
                <a:latin typeface="+mj-lt"/>
              </a:rPr>
              <a:t> </a:t>
            </a:r>
            <a:r>
              <a:rPr lang="en-US" sz="1600" dirty="0" err="1">
                <a:latin typeface="+mj-lt"/>
              </a:rPr>
              <a:t>Zaveri</a:t>
            </a:r>
            <a:r>
              <a:rPr lang="en-US" sz="1600" dirty="0">
                <a:latin typeface="+mj-lt"/>
              </a:rPr>
              <a:t>. </a:t>
            </a:r>
            <a:r>
              <a:rPr lang="en-US" sz="1600" b="1" dirty="0">
                <a:latin typeface="+mj-lt"/>
              </a:rPr>
              <a:t>Test-driven </a:t>
            </a:r>
            <a:r>
              <a:rPr lang="en-US" sz="1600" b="1" dirty="0" smtClean="0">
                <a:latin typeface="+mj-lt"/>
              </a:rPr>
              <a:t>Evaluation of </a:t>
            </a:r>
            <a:r>
              <a:rPr lang="en-US" sz="1600" b="1" dirty="0">
                <a:latin typeface="+mj-lt"/>
              </a:rPr>
              <a:t>Linked Data Quality</a:t>
            </a:r>
            <a:r>
              <a:rPr lang="en-US" sz="1600" dirty="0">
                <a:latin typeface="+mj-lt"/>
              </a:rPr>
              <a:t>. In </a:t>
            </a:r>
            <a:r>
              <a:rPr lang="en-US" sz="1600" dirty="0" smtClean="0">
                <a:latin typeface="+mj-lt"/>
              </a:rPr>
              <a:t>23</a:t>
            </a:r>
            <a:r>
              <a:rPr lang="en-US" sz="1600" baseline="30000" dirty="0" smtClean="0">
                <a:latin typeface="+mj-lt"/>
              </a:rPr>
              <a:t>rd</a:t>
            </a:r>
            <a:r>
              <a:rPr lang="en-US" sz="1600" dirty="0" smtClean="0">
                <a:latin typeface="+mj-lt"/>
              </a:rPr>
              <a:t> International </a:t>
            </a:r>
            <a:r>
              <a:rPr lang="en-US" sz="1600" dirty="0">
                <a:latin typeface="+mj-lt"/>
              </a:rPr>
              <a:t>Conference on World Wide </a:t>
            </a:r>
            <a:r>
              <a:rPr lang="en-US" sz="1600" dirty="0" smtClean="0">
                <a:latin typeface="+mj-lt"/>
              </a:rPr>
              <a:t>Web </a:t>
            </a:r>
            <a:r>
              <a:rPr lang="it-IT" sz="1600" dirty="0" smtClean="0">
                <a:latin typeface="+mj-lt"/>
              </a:rPr>
              <a:t>(WWW'14</a:t>
            </a:r>
            <a:r>
              <a:rPr lang="it-IT" sz="1600" dirty="0">
                <a:latin typeface="+mj-lt"/>
              </a:rPr>
              <a:t>), </a:t>
            </a:r>
            <a:r>
              <a:rPr lang="it-IT" sz="1600" dirty="0" smtClean="0">
                <a:latin typeface="+mj-lt"/>
              </a:rPr>
              <a:t>2014</a:t>
            </a:r>
          </a:p>
          <a:p>
            <a:pPr marL="342900" indent="-342900">
              <a:buFont typeface="+mj-lt"/>
              <a:buAutoNum type="arabicPeriod"/>
            </a:pPr>
            <a:r>
              <a:rPr lang="en-US" sz="1600" dirty="0">
                <a:latin typeface="+mj-lt"/>
              </a:rPr>
              <a:t>Edna </a:t>
            </a:r>
            <a:r>
              <a:rPr lang="en-US" sz="1600" dirty="0" err="1">
                <a:latin typeface="+mj-lt"/>
              </a:rPr>
              <a:t>Ruckhaus</a:t>
            </a:r>
            <a:r>
              <a:rPr lang="en-US" sz="1600" dirty="0">
                <a:latin typeface="+mj-lt"/>
              </a:rPr>
              <a:t>, </a:t>
            </a:r>
            <a:r>
              <a:rPr lang="en-US" sz="1600" dirty="0" err="1">
                <a:latin typeface="+mj-lt"/>
              </a:rPr>
              <a:t>Oriana</a:t>
            </a:r>
            <a:r>
              <a:rPr lang="en-US" sz="1600" dirty="0">
                <a:latin typeface="+mj-lt"/>
              </a:rPr>
              <a:t> </a:t>
            </a:r>
            <a:r>
              <a:rPr lang="en-US" sz="1600" dirty="0" err="1">
                <a:latin typeface="+mj-lt"/>
              </a:rPr>
              <a:t>Baldizan</a:t>
            </a:r>
            <a:r>
              <a:rPr lang="en-US" sz="1600" dirty="0">
                <a:latin typeface="+mj-lt"/>
              </a:rPr>
              <a:t>, and Maria-Esther Vidal. </a:t>
            </a:r>
            <a:r>
              <a:rPr lang="en-US" sz="1600" b="1" dirty="0">
                <a:latin typeface="+mj-lt"/>
              </a:rPr>
              <a:t>Analyzing </a:t>
            </a:r>
            <a:r>
              <a:rPr lang="en-US" sz="1600" b="1" dirty="0" smtClean="0">
                <a:latin typeface="+mj-lt"/>
              </a:rPr>
              <a:t>Linked Data </a:t>
            </a:r>
            <a:r>
              <a:rPr lang="en-US" sz="1600" b="1" dirty="0">
                <a:latin typeface="+mj-lt"/>
              </a:rPr>
              <a:t>Quality with </a:t>
            </a:r>
            <a:r>
              <a:rPr lang="en-US" sz="1600" b="1" dirty="0" err="1">
                <a:latin typeface="+mj-lt"/>
              </a:rPr>
              <a:t>LiQuate</a:t>
            </a:r>
            <a:r>
              <a:rPr lang="en-US" sz="1600" dirty="0">
                <a:latin typeface="+mj-lt"/>
              </a:rPr>
              <a:t>. In 11th European Semantic Web </a:t>
            </a:r>
            <a:r>
              <a:rPr lang="en-US" sz="1600" dirty="0" smtClean="0">
                <a:latin typeface="+mj-lt"/>
              </a:rPr>
              <a:t>Conference </a:t>
            </a:r>
            <a:r>
              <a:rPr lang="pt-BR" sz="1600" dirty="0" smtClean="0">
                <a:latin typeface="+mj-lt"/>
              </a:rPr>
              <a:t>(ESWC</a:t>
            </a:r>
            <a:r>
              <a:rPr lang="pt-BR" sz="1600" dirty="0">
                <a:latin typeface="+mj-lt"/>
              </a:rPr>
              <a:t>), </a:t>
            </a:r>
            <a:r>
              <a:rPr lang="pt-BR" sz="1600" dirty="0" smtClean="0">
                <a:latin typeface="+mj-lt"/>
              </a:rPr>
              <a:t>2014</a:t>
            </a:r>
          </a:p>
          <a:p>
            <a:pPr marL="342900" indent="-342900">
              <a:buFont typeface="+mj-lt"/>
              <a:buAutoNum type="arabicPeriod"/>
            </a:pPr>
            <a:r>
              <a:rPr lang="en-US" sz="1600" dirty="0">
                <a:latin typeface="+mj-lt"/>
              </a:rPr>
              <a:t>Didier </a:t>
            </a:r>
            <a:r>
              <a:rPr lang="en-US" sz="1600" dirty="0" err="1">
                <a:latin typeface="+mj-lt"/>
              </a:rPr>
              <a:t>Cherix</a:t>
            </a:r>
            <a:r>
              <a:rPr lang="en-US" sz="1600" dirty="0">
                <a:latin typeface="+mj-lt"/>
              </a:rPr>
              <a:t>, Ricardo </a:t>
            </a:r>
            <a:r>
              <a:rPr lang="en-US" sz="1600" dirty="0" err="1">
                <a:latin typeface="+mj-lt"/>
              </a:rPr>
              <a:t>Usbeck</a:t>
            </a:r>
            <a:r>
              <a:rPr lang="en-US" sz="1600" dirty="0">
                <a:latin typeface="+mj-lt"/>
              </a:rPr>
              <a:t>, Andreas Both, and Jens Lehmann. </a:t>
            </a:r>
            <a:r>
              <a:rPr lang="en-US" sz="1600" b="1" dirty="0" smtClean="0">
                <a:latin typeface="+mj-lt"/>
              </a:rPr>
              <a:t>CROCUS: Cluster-based </a:t>
            </a:r>
            <a:r>
              <a:rPr lang="en-US" sz="1600" b="1" dirty="0">
                <a:latin typeface="+mj-lt"/>
              </a:rPr>
              <a:t>ontology data cleansing</a:t>
            </a:r>
            <a:r>
              <a:rPr lang="en-US" sz="1600" dirty="0">
                <a:latin typeface="+mj-lt"/>
              </a:rPr>
              <a:t>. In 2nd International Workshop on </a:t>
            </a:r>
            <a:r>
              <a:rPr lang="en-US" sz="1600" dirty="0" smtClean="0">
                <a:latin typeface="+mj-lt"/>
              </a:rPr>
              <a:t>Semantic </a:t>
            </a:r>
            <a:r>
              <a:rPr lang="en-US" sz="1600" dirty="0">
                <a:latin typeface="+mj-lt"/>
              </a:rPr>
              <a:t>Web Enterprise Adoption and Best Practice, </a:t>
            </a:r>
            <a:r>
              <a:rPr lang="en-US" sz="1600" dirty="0" smtClean="0">
                <a:latin typeface="+mj-lt"/>
              </a:rPr>
              <a:t>2014</a:t>
            </a:r>
          </a:p>
          <a:p>
            <a:pPr marL="342900" indent="-342900">
              <a:buFont typeface="+mj-lt"/>
              <a:buAutoNum type="arabicPeriod"/>
            </a:pPr>
            <a:r>
              <a:rPr lang="en-US" sz="1600" dirty="0" err="1">
                <a:latin typeface="+mj-lt"/>
              </a:rPr>
              <a:t>Ziawasch</a:t>
            </a:r>
            <a:r>
              <a:rPr lang="en-US" sz="1600" dirty="0">
                <a:latin typeface="+mj-lt"/>
              </a:rPr>
              <a:t> </a:t>
            </a:r>
            <a:r>
              <a:rPr lang="en-US" sz="1600" dirty="0" err="1">
                <a:latin typeface="+mj-lt"/>
              </a:rPr>
              <a:t>Abedjan</a:t>
            </a:r>
            <a:r>
              <a:rPr lang="en-US" sz="1600" dirty="0">
                <a:latin typeface="+mj-lt"/>
              </a:rPr>
              <a:t>, Tony </a:t>
            </a:r>
            <a:r>
              <a:rPr lang="en-US" sz="1600" dirty="0" err="1">
                <a:latin typeface="+mj-lt"/>
              </a:rPr>
              <a:t>Gruetze</a:t>
            </a:r>
            <a:r>
              <a:rPr lang="en-US" sz="1600" dirty="0">
                <a:latin typeface="+mj-lt"/>
              </a:rPr>
              <a:t>, </a:t>
            </a:r>
            <a:r>
              <a:rPr lang="en-US" sz="1600" dirty="0" err="1">
                <a:latin typeface="+mj-lt"/>
              </a:rPr>
              <a:t>Anja</a:t>
            </a:r>
            <a:r>
              <a:rPr lang="en-US" sz="1600" dirty="0">
                <a:latin typeface="+mj-lt"/>
              </a:rPr>
              <a:t> </a:t>
            </a:r>
            <a:r>
              <a:rPr lang="en-US" sz="1600" dirty="0" err="1">
                <a:latin typeface="+mj-lt"/>
              </a:rPr>
              <a:t>Jentzsch</a:t>
            </a:r>
            <a:r>
              <a:rPr lang="en-US" sz="1600" dirty="0">
                <a:latin typeface="+mj-lt"/>
              </a:rPr>
              <a:t>, and Felix </a:t>
            </a:r>
            <a:r>
              <a:rPr lang="en-US" sz="1600" dirty="0" err="1">
                <a:latin typeface="+mj-lt"/>
              </a:rPr>
              <a:t>Naumann</a:t>
            </a:r>
            <a:r>
              <a:rPr lang="en-US" sz="1600" dirty="0">
                <a:latin typeface="+mj-lt"/>
              </a:rPr>
              <a:t>. </a:t>
            </a:r>
            <a:r>
              <a:rPr lang="en-US" sz="1600" b="1" dirty="0" smtClean="0">
                <a:latin typeface="+mj-lt"/>
              </a:rPr>
              <a:t>Profiling </a:t>
            </a:r>
            <a:r>
              <a:rPr lang="en-US" sz="1600" b="1" dirty="0">
                <a:latin typeface="+mj-lt"/>
              </a:rPr>
              <a:t>and mining RDF data with </a:t>
            </a:r>
            <a:r>
              <a:rPr lang="en-US" sz="1600" b="1" dirty="0" err="1">
                <a:latin typeface="+mj-lt"/>
              </a:rPr>
              <a:t>ProLOD</a:t>
            </a:r>
            <a:r>
              <a:rPr lang="en-US" sz="1600" b="1" dirty="0">
                <a:latin typeface="+mj-lt"/>
              </a:rPr>
              <a:t>++.</a:t>
            </a:r>
            <a:r>
              <a:rPr lang="en-US" sz="1600" dirty="0">
                <a:latin typeface="+mj-lt"/>
              </a:rPr>
              <a:t> In 30th IEEE </a:t>
            </a:r>
            <a:r>
              <a:rPr lang="en-US" sz="1600" dirty="0" smtClean="0">
                <a:latin typeface="+mj-lt"/>
              </a:rPr>
              <a:t>International Conference </a:t>
            </a:r>
            <a:r>
              <a:rPr lang="en-US" sz="1600" dirty="0">
                <a:latin typeface="+mj-lt"/>
              </a:rPr>
              <a:t>on Data Engineering (ICDE</a:t>
            </a:r>
            <a:r>
              <a:rPr lang="en-US" sz="1600" dirty="0" smtClean="0">
                <a:latin typeface="+mj-lt"/>
              </a:rPr>
              <a:t>)</a:t>
            </a:r>
          </a:p>
          <a:p>
            <a:pPr marL="342900" indent="-342900">
              <a:buFont typeface="+mj-lt"/>
              <a:buAutoNum type="arabicPeriod"/>
            </a:pPr>
            <a:r>
              <a:rPr lang="en-US" sz="1600" dirty="0" err="1">
                <a:latin typeface="+mj-lt"/>
              </a:rPr>
              <a:t>Eetu</a:t>
            </a:r>
            <a:r>
              <a:rPr lang="en-US" sz="1600" dirty="0">
                <a:latin typeface="+mj-lt"/>
              </a:rPr>
              <a:t> </a:t>
            </a:r>
            <a:r>
              <a:rPr lang="en-US" sz="1600" dirty="0" err="1" smtClean="0">
                <a:latin typeface="+mj-lt"/>
              </a:rPr>
              <a:t>Makela</a:t>
            </a:r>
            <a:r>
              <a:rPr lang="en-US" sz="1600" dirty="0">
                <a:latin typeface="+mj-lt"/>
              </a:rPr>
              <a:t>. </a:t>
            </a:r>
            <a:r>
              <a:rPr lang="en-US" sz="1600" b="1" dirty="0">
                <a:latin typeface="+mj-lt"/>
              </a:rPr>
              <a:t>Aether - Generating and Viewing Extended </a:t>
            </a:r>
            <a:r>
              <a:rPr lang="en-US" sz="1600" b="1" dirty="0" err="1">
                <a:latin typeface="+mj-lt"/>
              </a:rPr>
              <a:t>VoID</a:t>
            </a:r>
            <a:r>
              <a:rPr lang="en-US" sz="1600" b="1" dirty="0">
                <a:latin typeface="+mj-lt"/>
              </a:rPr>
              <a:t> </a:t>
            </a:r>
            <a:r>
              <a:rPr lang="en-US" sz="1600" b="1" dirty="0" smtClean="0">
                <a:latin typeface="+mj-lt"/>
              </a:rPr>
              <a:t>Statistical Descriptions </a:t>
            </a:r>
            <a:r>
              <a:rPr lang="en-US" sz="1600" b="1" dirty="0">
                <a:latin typeface="+mj-lt"/>
              </a:rPr>
              <a:t>of RDF Datasets</a:t>
            </a:r>
            <a:r>
              <a:rPr lang="en-US" sz="1600" dirty="0">
                <a:latin typeface="+mj-lt"/>
              </a:rPr>
              <a:t>. In 11th European Semantic Web </a:t>
            </a:r>
            <a:r>
              <a:rPr lang="en-US" sz="1600" dirty="0" smtClean="0">
                <a:latin typeface="+mj-lt"/>
              </a:rPr>
              <a:t>Conference (ESWC</a:t>
            </a:r>
            <a:r>
              <a:rPr lang="en-US" sz="1600" dirty="0">
                <a:latin typeface="+mj-lt"/>
              </a:rPr>
              <a:t>), Demo Track, Heraklion, Greece, </a:t>
            </a:r>
            <a:r>
              <a:rPr lang="en-US" sz="1600" dirty="0" smtClean="0">
                <a:latin typeface="+mj-lt"/>
              </a:rPr>
              <a:t>2014</a:t>
            </a:r>
          </a:p>
          <a:p>
            <a:pPr marL="342900" indent="-342900">
              <a:buFont typeface="+mj-lt"/>
              <a:buAutoNum type="arabicPeriod"/>
            </a:pPr>
            <a:r>
              <a:rPr lang="en-US" sz="1600" dirty="0" err="1">
                <a:latin typeface="+mj-lt"/>
              </a:rPr>
              <a:t>Christoph</a:t>
            </a:r>
            <a:r>
              <a:rPr lang="en-US" sz="1600" dirty="0">
                <a:latin typeface="+mj-lt"/>
              </a:rPr>
              <a:t> </a:t>
            </a:r>
            <a:r>
              <a:rPr lang="en-US" sz="1600" dirty="0" err="1" smtClean="0">
                <a:latin typeface="+mj-lt"/>
              </a:rPr>
              <a:t>Bohm</a:t>
            </a:r>
            <a:r>
              <a:rPr lang="en-US" sz="1600" dirty="0">
                <a:latin typeface="+mj-lt"/>
              </a:rPr>
              <a:t>, </a:t>
            </a:r>
            <a:r>
              <a:rPr lang="en-US" sz="1600" dirty="0" err="1">
                <a:latin typeface="+mj-lt"/>
              </a:rPr>
              <a:t>Gjergji</a:t>
            </a:r>
            <a:r>
              <a:rPr lang="en-US" sz="1600" dirty="0">
                <a:latin typeface="+mj-lt"/>
              </a:rPr>
              <a:t> </a:t>
            </a:r>
            <a:r>
              <a:rPr lang="en-US" sz="1600" dirty="0" err="1">
                <a:latin typeface="+mj-lt"/>
              </a:rPr>
              <a:t>Kasneci</a:t>
            </a:r>
            <a:r>
              <a:rPr lang="en-US" sz="1600" dirty="0">
                <a:latin typeface="+mj-lt"/>
              </a:rPr>
              <a:t>, and Felix </a:t>
            </a:r>
            <a:r>
              <a:rPr lang="en-US" sz="1600" dirty="0" err="1">
                <a:latin typeface="+mj-lt"/>
              </a:rPr>
              <a:t>Naumann</a:t>
            </a:r>
            <a:r>
              <a:rPr lang="en-US" sz="1600" dirty="0">
                <a:latin typeface="+mj-lt"/>
              </a:rPr>
              <a:t>. </a:t>
            </a:r>
            <a:r>
              <a:rPr lang="en-US" sz="1600" b="1" dirty="0" smtClean="0">
                <a:latin typeface="+mj-lt"/>
              </a:rPr>
              <a:t>Latent Topics in Graph structured Data</a:t>
            </a:r>
            <a:r>
              <a:rPr lang="en-US" sz="1600" dirty="0" smtClean="0">
                <a:latin typeface="+mj-lt"/>
              </a:rPr>
              <a:t>. </a:t>
            </a:r>
            <a:r>
              <a:rPr lang="en-US" sz="1600" dirty="0">
                <a:latin typeface="+mj-lt"/>
              </a:rPr>
              <a:t>In 21st ACM International Conference on Information </a:t>
            </a:r>
            <a:r>
              <a:rPr lang="en-US" sz="1600" dirty="0" smtClean="0">
                <a:latin typeface="+mj-lt"/>
              </a:rPr>
              <a:t>and Knowledge </a:t>
            </a:r>
            <a:r>
              <a:rPr lang="en-US" sz="1600" dirty="0">
                <a:latin typeface="+mj-lt"/>
              </a:rPr>
              <a:t>Management (CIKM</a:t>
            </a:r>
            <a:r>
              <a:rPr lang="en-US" sz="1600" dirty="0" smtClean="0">
                <a:latin typeface="+mj-lt"/>
              </a:rPr>
              <a:t>)</a:t>
            </a:r>
          </a:p>
          <a:p>
            <a:pPr marL="342900" indent="-342900">
              <a:buFont typeface="+mj-lt"/>
              <a:buAutoNum type="arabicPeriod"/>
            </a:pPr>
            <a:r>
              <a:rPr lang="en-US" sz="1600" dirty="0" err="1">
                <a:latin typeface="+mj-lt"/>
              </a:rPr>
              <a:t>Besnik</a:t>
            </a:r>
            <a:r>
              <a:rPr lang="en-US" sz="1600" dirty="0">
                <a:latin typeface="+mj-lt"/>
              </a:rPr>
              <a:t> </a:t>
            </a:r>
            <a:r>
              <a:rPr lang="en-US" sz="1600" dirty="0" err="1">
                <a:latin typeface="+mj-lt"/>
              </a:rPr>
              <a:t>Fetahu</a:t>
            </a:r>
            <a:r>
              <a:rPr lang="en-US" sz="1600" dirty="0">
                <a:latin typeface="+mj-lt"/>
              </a:rPr>
              <a:t>, Stefan </a:t>
            </a:r>
            <a:r>
              <a:rPr lang="en-US" sz="1600" dirty="0" err="1">
                <a:latin typeface="+mj-lt"/>
              </a:rPr>
              <a:t>Dietze</a:t>
            </a:r>
            <a:r>
              <a:rPr lang="en-US" sz="1600" dirty="0">
                <a:latin typeface="+mj-lt"/>
              </a:rPr>
              <a:t>, Bernardo Pereira </a:t>
            </a:r>
            <a:r>
              <a:rPr lang="en-US" sz="1600" dirty="0" err="1">
                <a:latin typeface="+mj-lt"/>
              </a:rPr>
              <a:t>Nunes</a:t>
            </a:r>
            <a:r>
              <a:rPr lang="en-US" sz="1600" dirty="0">
                <a:latin typeface="+mj-lt"/>
              </a:rPr>
              <a:t>, Marco </a:t>
            </a:r>
            <a:r>
              <a:rPr lang="en-US" sz="1600" dirty="0" smtClean="0">
                <a:latin typeface="+mj-lt"/>
              </a:rPr>
              <a:t>Antonio Casanova</a:t>
            </a:r>
            <a:r>
              <a:rPr lang="en-US" sz="1600" dirty="0">
                <a:latin typeface="+mj-lt"/>
              </a:rPr>
              <a:t>, </a:t>
            </a:r>
            <a:r>
              <a:rPr lang="en-US" sz="1600" dirty="0" err="1">
                <a:latin typeface="+mj-lt"/>
              </a:rPr>
              <a:t>Davide</a:t>
            </a:r>
            <a:r>
              <a:rPr lang="en-US" sz="1600" dirty="0">
                <a:latin typeface="+mj-lt"/>
              </a:rPr>
              <a:t> </a:t>
            </a:r>
            <a:r>
              <a:rPr lang="en-US" sz="1600" dirty="0" err="1">
                <a:latin typeface="+mj-lt"/>
              </a:rPr>
              <a:t>Taibi</a:t>
            </a:r>
            <a:r>
              <a:rPr lang="en-US" sz="1600" dirty="0">
                <a:latin typeface="+mj-lt"/>
              </a:rPr>
              <a:t>, and Wolfgang </a:t>
            </a:r>
            <a:r>
              <a:rPr lang="en-US" sz="1600" dirty="0" err="1">
                <a:latin typeface="+mj-lt"/>
              </a:rPr>
              <a:t>Nejdl</a:t>
            </a:r>
            <a:r>
              <a:rPr lang="en-US" sz="1600" dirty="0">
                <a:latin typeface="+mj-lt"/>
              </a:rPr>
              <a:t>. </a:t>
            </a:r>
            <a:r>
              <a:rPr lang="en-US" sz="1600" b="1" dirty="0">
                <a:latin typeface="+mj-lt"/>
              </a:rPr>
              <a:t>A Scalable Approach for </a:t>
            </a:r>
            <a:r>
              <a:rPr lang="en-US" sz="1600" b="1" dirty="0" smtClean="0">
                <a:latin typeface="+mj-lt"/>
              </a:rPr>
              <a:t>Efficiently </a:t>
            </a:r>
            <a:r>
              <a:rPr lang="en-US" sz="1600" b="1" dirty="0">
                <a:latin typeface="+mj-lt"/>
              </a:rPr>
              <a:t>Generating Structured Dataset Topic </a:t>
            </a:r>
            <a:r>
              <a:rPr lang="en-US" sz="1600" b="1" dirty="0" smtClean="0">
                <a:latin typeface="+mj-lt"/>
              </a:rPr>
              <a:t>Profiles</a:t>
            </a:r>
            <a:r>
              <a:rPr lang="en-US" sz="1600" dirty="0">
                <a:latin typeface="+mj-lt"/>
              </a:rPr>
              <a:t>. In 11th European </a:t>
            </a:r>
            <a:r>
              <a:rPr lang="en-US" sz="1600" dirty="0" smtClean="0">
                <a:latin typeface="+mj-lt"/>
              </a:rPr>
              <a:t>Semantic </a:t>
            </a:r>
            <a:r>
              <a:rPr lang="en-US" sz="1600" dirty="0">
                <a:latin typeface="+mj-lt"/>
              </a:rPr>
              <a:t>Web Conference (ESWC), </a:t>
            </a:r>
            <a:r>
              <a:rPr lang="en-US" sz="1600" dirty="0" smtClean="0">
                <a:latin typeface="+mj-lt"/>
              </a:rPr>
              <a:t>2014</a:t>
            </a:r>
            <a:endParaRPr lang="en-US" sz="1600" dirty="0">
              <a:latin typeface="+mj-lt"/>
            </a:endParaRPr>
          </a:p>
        </p:txBody>
      </p:sp>
    </p:spTree>
    <p:extLst>
      <p:ext uri="{BB962C8B-B14F-4D97-AF65-F5344CB8AC3E}">
        <p14:creationId xmlns:p14="http://schemas.microsoft.com/office/powerpoint/2010/main" val="19430323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mtClean="0"/>
              <a:pPr/>
              <a:t>61</a:t>
            </a:fld>
            <a:endParaRPr lang="en-US" dirty="0"/>
          </a:p>
        </p:txBody>
      </p:sp>
      <p:grpSp>
        <p:nvGrpSpPr>
          <p:cNvPr id="3" name="Group 2"/>
          <p:cNvGrpSpPr/>
          <p:nvPr/>
        </p:nvGrpSpPr>
        <p:grpSpPr>
          <a:xfrm>
            <a:off x="0" y="6322646"/>
            <a:ext cx="12192000" cy="563982"/>
            <a:chOff x="0" y="6322646"/>
            <a:chExt cx="12192000" cy="563982"/>
          </a:xfrm>
        </p:grpSpPr>
        <p:sp>
          <p:nvSpPr>
            <p:cNvPr id="4" name="Rectangle 3"/>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6" name="TextBox 5"/>
            <p:cNvSpPr txBox="1"/>
            <p:nvPr/>
          </p:nvSpPr>
          <p:spPr>
            <a:xfrm>
              <a:off x="0" y="6464270"/>
              <a:ext cx="5927520" cy="307777"/>
            </a:xfrm>
            <a:prstGeom prst="rect">
              <a:avLst/>
            </a:prstGeom>
            <a:noFill/>
          </p:spPr>
          <p:txBody>
            <a:bodyPr wrap="none" rtlCol="0">
              <a:spAutoFit/>
            </a:bodyPr>
            <a:lstStyle/>
            <a:p>
              <a:r>
                <a:rPr lang="en-US" sz="1400" b="1" dirty="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7" name="Rectangle 6"/>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1516796" y="439073"/>
            <a:ext cx="9105499" cy="1754326"/>
          </a:xfrm>
          <a:prstGeom prst="rect">
            <a:avLst/>
          </a:prstGeom>
          <a:noFill/>
        </p:spPr>
        <p:txBody>
          <a:bodyPr wrap="square" rtlCol="0">
            <a:spAutoFit/>
          </a:bodyPr>
          <a:lstStyle/>
          <a:p>
            <a:pPr algn="ctr"/>
            <a:r>
              <a:rPr lang="en-US" sz="5400" dirty="0" smtClean="0">
                <a:latin typeface="+mj-lt"/>
                <a:ea typeface="Andale Mono" charset="0"/>
                <a:cs typeface="Andale Mono" charset="0"/>
              </a:rPr>
              <a:t>THANK YOU</a:t>
            </a:r>
          </a:p>
          <a:p>
            <a:pPr algn="ctr"/>
            <a:endParaRPr lang="en-US" sz="5400" dirty="0" smtClean="0">
              <a:latin typeface="+mj-lt"/>
              <a:ea typeface="Andale Mono" charset="0"/>
              <a:cs typeface="Andale Mono" charset="0"/>
            </a:endParaRPr>
          </a:p>
        </p:txBody>
      </p:sp>
      <p:grpSp>
        <p:nvGrpSpPr>
          <p:cNvPr id="9" name="Group 8"/>
          <p:cNvGrpSpPr/>
          <p:nvPr/>
        </p:nvGrpSpPr>
        <p:grpSpPr>
          <a:xfrm>
            <a:off x="123524" y="3289636"/>
            <a:ext cx="4440402" cy="2385268"/>
            <a:chOff x="123524" y="3289636"/>
            <a:chExt cx="4440402" cy="2385268"/>
          </a:xfrm>
        </p:grpSpPr>
        <p:sp>
          <p:nvSpPr>
            <p:cNvPr id="12" name="TextBox 11"/>
            <p:cNvSpPr txBox="1"/>
            <p:nvPr/>
          </p:nvSpPr>
          <p:spPr>
            <a:xfrm>
              <a:off x="519229" y="3289636"/>
              <a:ext cx="4044697" cy="2385268"/>
            </a:xfrm>
            <a:prstGeom prst="rect">
              <a:avLst/>
            </a:prstGeom>
            <a:noFill/>
          </p:spPr>
          <p:txBody>
            <a:bodyPr wrap="none" rtlCol="0">
              <a:spAutoFit/>
            </a:bodyPr>
            <a:lstStyle/>
            <a:p>
              <a:r>
                <a:rPr lang="en-US" sz="3200" dirty="0" smtClean="0">
                  <a:latin typeface="+mj-lt"/>
                  <a:ea typeface="Andale Mono" charset="0"/>
                  <a:cs typeface="Andale Mono" charset="0"/>
                </a:rPr>
                <a:t>Ahmad Assaf</a:t>
              </a:r>
            </a:p>
            <a:p>
              <a:pPr>
                <a:lnSpc>
                  <a:spcPct val="150000"/>
                </a:lnSpc>
              </a:pPr>
              <a:endParaRPr lang="en-US" sz="2400" b="1"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3"/>
                </a:rPr>
                <a:t>http://ahmadassaf.com/</a:t>
              </a:r>
              <a:endParaRPr lang="en-US"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4"/>
                </a:rPr>
                <a:t>@</a:t>
              </a:r>
              <a:r>
                <a:rPr lang="en-US" dirty="0" err="1" smtClean="0">
                  <a:latin typeface="Andale Mono" charset="0"/>
                  <a:ea typeface="Andale Mono" charset="0"/>
                  <a:cs typeface="Andale Mono" charset="0"/>
                  <a:hlinkClick r:id="rId4"/>
                </a:rPr>
                <a:t>ahmadaassaf</a:t>
              </a:r>
              <a:endParaRPr lang="en-US" dirty="0" smtClean="0">
                <a:latin typeface="Andale Mono" charset="0"/>
                <a:ea typeface="Andale Mono" charset="0"/>
                <a:cs typeface="Andale Mono" charset="0"/>
              </a:endParaRPr>
            </a:p>
            <a:p>
              <a:pPr>
                <a:lnSpc>
                  <a:spcPct val="150000"/>
                </a:lnSpc>
              </a:pPr>
              <a:r>
                <a:rPr lang="en-US" dirty="0" smtClean="0">
                  <a:latin typeface="Andale Mono" charset="0"/>
                  <a:ea typeface="Andale Mono" charset="0"/>
                  <a:cs typeface="Andale Mono" charset="0"/>
                  <a:hlinkClick r:id="rId5"/>
                </a:rPr>
                <a:t>http://</a:t>
              </a:r>
              <a:r>
                <a:rPr lang="en-US" dirty="0" err="1" smtClean="0">
                  <a:latin typeface="Andale Mono" charset="0"/>
                  <a:ea typeface="Andale Mono" charset="0"/>
                  <a:cs typeface="Andale Mono" charset="0"/>
                  <a:hlinkClick r:id="rId5"/>
                </a:rPr>
                <a:t>github.com</a:t>
              </a:r>
              <a:r>
                <a:rPr lang="en-US" dirty="0" smtClean="0">
                  <a:latin typeface="Andale Mono" charset="0"/>
                  <a:ea typeface="Andale Mono" charset="0"/>
                  <a:cs typeface="Andale Mono" charset="0"/>
                  <a:hlinkClick r:id="rId5"/>
                </a:rPr>
                <a:t>/</a:t>
              </a:r>
              <a:r>
                <a:rPr lang="en-US" dirty="0" err="1" smtClean="0">
                  <a:latin typeface="Andale Mono" charset="0"/>
                  <a:ea typeface="Andale Mono" charset="0"/>
                  <a:cs typeface="Andale Mono" charset="0"/>
                  <a:hlinkClick r:id="rId5"/>
                </a:rPr>
                <a:t>ahmadassaf</a:t>
              </a:r>
              <a:endParaRPr lang="en-US" dirty="0">
                <a:latin typeface="Andale Mono" charset="0"/>
                <a:ea typeface="Andale Mono" charset="0"/>
                <a:cs typeface="Andale Mono" charset="0"/>
              </a:endParaRPr>
            </a:p>
          </p:txBody>
        </p:sp>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1811" y="4877913"/>
              <a:ext cx="260417" cy="260417"/>
            </a:xfrm>
            <a:prstGeom prst="rect">
              <a:avLst/>
            </a:prstGeom>
          </p:spPr>
        </p:pic>
        <p:pic>
          <p:nvPicPr>
            <p:cNvPr id="14" name="Picture 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V="1">
              <a:off x="185553" y="4482270"/>
              <a:ext cx="257786" cy="257786"/>
            </a:xfrm>
            <a:prstGeom prst="rect">
              <a:avLst/>
            </a:prstGeom>
          </p:spPr>
        </p:pic>
        <p:pic>
          <p:nvPicPr>
            <p:cNvPr id="15" name="Picture 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3524" y="5266167"/>
              <a:ext cx="395705" cy="395705"/>
            </a:xfrm>
            <a:prstGeom prst="rect">
              <a:avLst/>
            </a:prstGeom>
          </p:spPr>
        </p:pic>
      </p:grpSp>
      <p:cxnSp>
        <p:nvCxnSpPr>
          <p:cNvPr id="16" name="Straight Connector 15"/>
          <p:cNvCxnSpPr/>
          <p:nvPr/>
        </p:nvCxnSpPr>
        <p:spPr>
          <a:xfrm>
            <a:off x="3528204" y="1794294"/>
            <a:ext cx="5486400" cy="60385"/>
          </a:xfrm>
          <a:prstGeom prst="line">
            <a:avLst/>
          </a:prstGeom>
        </p:spPr>
        <p:style>
          <a:lnRef idx="1">
            <a:schemeClr val="dk1"/>
          </a:lnRef>
          <a:fillRef idx="0">
            <a:schemeClr val="dk1"/>
          </a:fillRef>
          <a:effectRef idx="0">
            <a:schemeClr val="dk1"/>
          </a:effectRef>
          <a:fontRef idx="minor">
            <a:schemeClr val="tx1"/>
          </a:fontRef>
        </p:style>
      </p:cxnSp>
      <p:grpSp>
        <p:nvGrpSpPr>
          <p:cNvPr id="19" name="Group 18"/>
          <p:cNvGrpSpPr/>
          <p:nvPr/>
        </p:nvGrpSpPr>
        <p:grpSpPr>
          <a:xfrm>
            <a:off x="0" y="6328851"/>
            <a:ext cx="12192000" cy="527540"/>
            <a:chOff x="0" y="6328851"/>
            <a:chExt cx="12192000" cy="527540"/>
          </a:xfrm>
        </p:grpSpPr>
        <p:sp>
          <p:nvSpPr>
            <p:cNvPr id="20" name="TextBox 19"/>
            <p:cNvSpPr txBox="1"/>
            <p:nvPr/>
          </p:nvSpPr>
          <p:spPr>
            <a:xfrm>
              <a:off x="0" y="6464270"/>
              <a:ext cx="5927520" cy="307777"/>
            </a:xfrm>
            <a:prstGeom prst="rect">
              <a:avLst/>
            </a:prstGeom>
            <a:noFill/>
          </p:spPr>
          <p:txBody>
            <a:bodyPr wrap="none" rtlCol="0">
              <a:spAutoFit/>
            </a:bodyPr>
            <a:lstStyle/>
            <a:p>
              <a:r>
                <a:rPr lang="en-US" sz="1400" b="1" dirty="0">
                  <a:solidFill>
                    <a:schemeClr val="bg1"/>
                  </a:solidFill>
                  <a:latin typeface="+mj-lt"/>
                </a:rPr>
                <a:t>Enabling Self-service Data Provisioning Through Semantic Enrichment of Data</a:t>
              </a:r>
              <a:endParaRPr lang="en-US" sz="1400" dirty="0">
                <a:solidFill>
                  <a:schemeClr val="bg1"/>
                </a:solidFill>
                <a:latin typeface="+mj-lt"/>
              </a:endParaRPr>
            </a:p>
          </p:txBody>
        </p:sp>
        <p:sp>
          <p:nvSpPr>
            <p:cNvPr id="21" name="Rectangle 20"/>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spTree>
    <p:extLst>
      <p:ext uri="{BB962C8B-B14F-4D97-AF65-F5344CB8AC3E}">
        <p14:creationId xmlns:p14="http://schemas.microsoft.com/office/powerpoint/2010/main" val="211511546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Data Portal Identification | step (</a:t>
              </a:r>
              <a:r>
                <a:rPr lang="en-US" sz="3200" b="1" dirty="0">
                  <a:latin typeface="+mj-lt"/>
                </a:rPr>
                <a:t>I</a:t>
              </a:r>
              <a:r>
                <a:rPr lang="en-US" sz="3200" b="1" dirty="0" smtClean="0">
                  <a:latin typeface="+mj-lt"/>
                </a:rPr>
                <a:t>)</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6" y="1077686"/>
            <a:ext cx="11930744" cy="4524315"/>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Roomba is extensible to any data portal exposing its functionalities via an external accessible API</a:t>
            </a:r>
          </a:p>
          <a:p>
            <a:pPr marL="285750" indent="-285750">
              <a:lnSpc>
                <a:spcPct val="150000"/>
              </a:lnSpc>
              <a:buFont typeface="Wingdings" charset="2"/>
              <a:buChar char="§"/>
            </a:pPr>
            <a:r>
              <a:rPr lang="en-US" sz="2400" dirty="0" smtClean="0">
                <a:latin typeface="+mj-lt"/>
              </a:rPr>
              <a:t>This process is important in order to identify the underlying data model</a:t>
            </a:r>
          </a:p>
          <a:p>
            <a:pPr marL="285750" indent="-285750">
              <a:lnSpc>
                <a:spcPct val="150000"/>
              </a:lnSpc>
              <a:buFont typeface="Wingdings" charset="2"/>
              <a:buChar char="§"/>
            </a:pPr>
            <a:r>
              <a:rPr lang="en-US" sz="2400" dirty="0" smtClean="0">
                <a:latin typeface="+mj-lt"/>
              </a:rPr>
              <a:t>We apply various methods for the portal identification process:</a:t>
            </a:r>
          </a:p>
          <a:p>
            <a:pPr marL="742950" lvl="1" indent="-285750">
              <a:lnSpc>
                <a:spcPct val="150000"/>
              </a:lnSpc>
              <a:buFont typeface="Wingdings" charset="2"/>
              <a:buChar char="§"/>
            </a:pPr>
            <a:r>
              <a:rPr lang="en-US" sz="2400" dirty="0" smtClean="0">
                <a:latin typeface="+mj-lt"/>
              </a:rPr>
              <a:t>URL inspection</a:t>
            </a:r>
          </a:p>
          <a:p>
            <a:pPr marL="742950" lvl="1" indent="-285750">
              <a:lnSpc>
                <a:spcPct val="150000"/>
              </a:lnSpc>
              <a:buFont typeface="Wingdings" charset="2"/>
              <a:buChar char="§"/>
            </a:pPr>
            <a:r>
              <a:rPr lang="en-US" sz="2400" dirty="0" smtClean="0">
                <a:latin typeface="+mj-lt"/>
              </a:rPr>
              <a:t>Meta tags inspection</a:t>
            </a:r>
          </a:p>
          <a:p>
            <a:pPr marL="742950" lvl="1" indent="-285750">
              <a:lnSpc>
                <a:spcPct val="150000"/>
              </a:lnSpc>
              <a:buFont typeface="Wingdings" charset="2"/>
              <a:buChar char="§"/>
            </a:pPr>
            <a:r>
              <a:rPr lang="en-US" sz="2400" dirty="0" smtClean="0">
                <a:latin typeface="+mj-lt"/>
              </a:rPr>
              <a:t>Document Object Model (DOM) inspection</a:t>
            </a:r>
          </a:p>
          <a:p>
            <a:pPr marL="742950" lvl="1" indent="-285750">
              <a:lnSpc>
                <a:spcPct val="150000"/>
              </a:lnSpc>
              <a:buFont typeface="Wingdings" charset="2"/>
              <a:buChar char="§"/>
            </a:pPr>
            <a:r>
              <a:rPr lang="en-US" sz="2400" dirty="0" smtClean="0">
                <a:latin typeface="+mj-lt"/>
              </a:rPr>
              <a:t>API query</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62</a:t>
            </a:fld>
            <a:endParaRPr lang="en-US" dirty="0">
              <a:latin typeface="+mj-lt"/>
            </a:endParaRPr>
          </a:p>
        </p:txBody>
      </p:sp>
    </p:spTree>
    <p:extLst>
      <p:ext uri="{BB962C8B-B14F-4D97-AF65-F5344CB8AC3E}">
        <p14:creationId xmlns:p14="http://schemas.microsoft.com/office/powerpoint/2010/main" val="9361058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Metadata, Instance and Resource Extraction | steps (II, III)</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6" y="1077686"/>
            <a:ext cx="11828075" cy="3416320"/>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The metadata should contain information about the resources associated with the dataset </a:t>
            </a:r>
          </a:p>
          <a:p>
            <a:pPr marL="285750" indent="-285750">
              <a:lnSpc>
                <a:spcPct val="150000"/>
              </a:lnSpc>
              <a:buFont typeface="Wingdings" charset="2"/>
              <a:buChar char="§"/>
            </a:pPr>
            <a:r>
              <a:rPr lang="en-US" sz="2400" dirty="0" smtClean="0">
                <a:latin typeface="+mj-lt"/>
              </a:rPr>
              <a:t>Before extracting the resource instance(s), Roomba performs:</a:t>
            </a:r>
          </a:p>
          <a:p>
            <a:pPr marL="742950" lvl="1" indent="-285750">
              <a:lnSpc>
                <a:spcPct val="150000"/>
              </a:lnSpc>
              <a:buFont typeface="Wingdings" charset="2"/>
              <a:buChar char="§"/>
            </a:pPr>
            <a:r>
              <a:rPr lang="en-US" sz="2400" dirty="0" smtClean="0">
                <a:latin typeface="+mj-lt"/>
              </a:rPr>
              <a:t>Resource metadata validation: Checking the </a:t>
            </a:r>
            <a:r>
              <a:rPr lang="en-US" dirty="0" smtClean="0">
                <a:solidFill>
                  <a:schemeClr val="tx1">
                    <a:lumMod val="50000"/>
                    <a:lumOff val="50000"/>
                  </a:schemeClr>
                </a:solidFill>
                <a:latin typeface="Droid Sans Mono for Powerline" charset="0"/>
                <a:ea typeface="Droid Sans Mono for Powerline" charset="0"/>
                <a:cs typeface="Droid Sans Mono for Powerline" charset="0"/>
              </a:rPr>
              <a:t>HTTP</a:t>
            </a:r>
            <a:r>
              <a:rPr lang="en-US" dirty="0" smtClean="0">
                <a:latin typeface="+mj-lt"/>
              </a:rPr>
              <a:t> </a:t>
            </a:r>
            <a:r>
              <a:rPr lang="en-US" sz="2400" dirty="0" smtClean="0">
                <a:latin typeface="+mj-lt"/>
              </a:rPr>
              <a:t>request </a:t>
            </a:r>
            <a:r>
              <a:rPr lang="en-US" dirty="0" smtClean="0">
                <a:solidFill>
                  <a:schemeClr val="tx1">
                    <a:lumMod val="50000"/>
                    <a:lumOff val="50000"/>
                  </a:schemeClr>
                </a:solidFill>
                <a:latin typeface="Droid Sans Mono for Powerline" charset="0"/>
                <a:ea typeface="Droid Sans Mono for Powerline" charset="0"/>
                <a:cs typeface="Droid Sans Mono for Powerline" charset="0"/>
              </a:rPr>
              <a:t>HEAD</a:t>
            </a:r>
            <a:r>
              <a:rPr lang="en-US" dirty="0" smtClean="0">
                <a:latin typeface="+mj-lt"/>
              </a:rPr>
              <a:t> </a:t>
            </a:r>
            <a:r>
              <a:rPr lang="en-US" sz="2400" dirty="0" smtClean="0">
                <a:latin typeface="+mj-lt"/>
              </a:rPr>
              <a:t>information</a:t>
            </a:r>
          </a:p>
          <a:p>
            <a:pPr marL="742950" lvl="1" indent="-285750">
              <a:lnSpc>
                <a:spcPct val="150000"/>
              </a:lnSpc>
              <a:buFont typeface="Wingdings" charset="2"/>
              <a:buChar char="§"/>
            </a:pPr>
            <a:r>
              <a:rPr lang="en-US" sz="2400" dirty="0" smtClean="0">
                <a:latin typeface="+mj-lt"/>
              </a:rPr>
              <a:t>Format Validation: Validate resource formats against a linter or a validator e.g. node-csv for CSV files or n3 for N3 and Turtle RDF serializations</a:t>
            </a: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63</a:t>
            </a:fld>
            <a:endParaRPr lang="en-US" dirty="0">
              <a:latin typeface="+mj-lt"/>
            </a:endParaRPr>
          </a:p>
        </p:txBody>
      </p:sp>
    </p:spTree>
    <p:extLst>
      <p:ext uri="{BB962C8B-B14F-4D97-AF65-F5344CB8AC3E}">
        <p14:creationId xmlns:p14="http://schemas.microsoft.com/office/powerpoint/2010/main" val="13551397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Instance </a:t>
              </a:r>
              <a:r>
                <a:rPr lang="en-US" sz="3200" b="1" dirty="0">
                  <a:latin typeface="+mj-lt"/>
                </a:rPr>
                <a:t>and Resource </a:t>
              </a:r>
              <a:r>
                <a:rPr lang="en-US" sz="3200" b="1" dirty="0" smtClean="0">
                  <a:latin typeface="+mj-lt"/>
                </a:rPr>
                <a:t>Extraction – Sampling | step (III)</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6" y="1077686"/>
            <a:ext cx="11555601" cy="3970318"/>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Certain datasets contain large amounts of resources. </a:t>
            </a:r>
          </a:p>
          <a:p>
            <a:pPr marL="285750" indent="-285750">
              <a:lnSpc>
                <a:spcPct val="150000"/>
              </a:lnSpc>
              <a:buFont typeface="Wingdings" charset="2"/>
              <a:buChar char="§"/>
            </a:pPr>
            <a:r>
              <a:rPr lang="en-US" sz="2400" dirty="0" smtClean="0">
                <a:latin typeface="+mj-lt"/>
              </a:rPr>
              <a:t>A sampler method is introduced to execute various strategies:</a:t>
            </a:r>
          </a:p>
          <a:p>
            <a:pPr marL="742950" lvl="1" indent="-285750">
              <a:lnSpc>
                <a:spcPct val="150000"/>
              </a:lnSpc>
              <a:buFont typeface="Wingdings" charset="2"/>
              <a:buChar char="§"/>
            </a:pPr>
            <a:r>
              <a:rPr lang="en-US" sz="2400" b="1" dirty="0" smtClean="0">
                <a:latin typeface="+mj-lt"/>
              </a:rPr>
              <a:t>Random Sampling</a:t>
            </a:r>
            <a:r>
              <a:rPr lang="en-US" sz="2400" dirty="0" smtClean="0">
                <a:latin typeface="+mj-lt"/>
              </a:rPr>
              <a:t>: Randomly select resources</a:t>
            </a:r>
          </a:p>
          <a:p>
            <a:pPr marL="742950" lvl="1" indent="-285750">
              <a:lnSpc>
                <a:spcPct val="150000"/>
              </a:lnSpc>
              <a:buFont typeface="Wingdings" charset="2"/>
              <a:buChar char="§"/>
            </a:pPr>
            <a:r>
              <a:rPr lang="en-US" sz="2400" b="1" dirty="0" smtClean="0">
                <a:latin typeface="+mj-lt"/>
              </a:rPr>
              <a:t>Weighted Sampling</a:t>
            </a:r>
            <a:r>
              <a:rPr lang="en-US" sz="2400" dirty="0" smtClean="0">
                <a:latin typeface="+mj-lt"/>
              </a:rPr>
              <a:t>: resource </a:t>
            </a:r>
            <a:r>
              <a:rPr lang="en-US" sz="2400" dirty="0" err="1" smtClean="0">
                <a:latin typeface="+mj-lt"/>
              </a:rPr>
              <a:t>datatype</a:t>
            </a:r>
            <a:r>
              <a:rPr lang="en-US" sz="2400" dirty="0" smtClean="0">
                <a:latin typeface="+mj-lt"/>
              </a:rPr>
              <a:t> properties over the maximum number of </a:t>
            </a:r>
            <a:r>
              <a:rPr lang="en-US" sz="2400" dirty="0" err="1" smtClean="0">
                <a:latin typeface="+mj-lt"/>
              </a:rPr>
              <a:t>datatype</a:t>
            </a:r>
            <a:r>
              <a:rPr lang="en-US" sz="2400" dirty="0" smtClean="0">
                <a:latin typeface="+mj-lt"/>
              </a:rPr>
              <a:t> properties of all dataset resources.</a:t>
            </a:r>
          </a:p>
          <a:p>
            <a:pPr marL="742950" lvl="1" indent="-285750">
              <a:lnSpc>
                <a:spcPct val="150000"/>
              </a:lnSpc>
              <a:buFont typeface="Wingdings" charset="2"/>
              <a:buChar char="§"/>
            </a:pPr>
            <a:r>
              <a:rPr lang="en-US" sz="2400" b="1" dirty="0" smtClean="0">
                <a:latin typeface="+mj-lt"/>
              </a:rPr>
              <a:t>Resource Centrality Sampling</a:t>
            </a:r>
            <a:r>
              <a:rPr lang="en-US" sz="2400" dirty="0" smtClean="0">
                <a:latin typeface="+mj-lt"/>
              </a:rPr>
              <a:t>: resource types over the total number of resources types in the dataset</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64</a:t>
            </a:fld>
            <a:endParaRPr lang="en-US" dirty="0">
              <a:latin typeface="+mj-lt"/>
            </a:endParaRPr>
          </a:p>
        </p:txBody>
      </p:sp>
    </p:spTree>
    <p:extLst>
      <p:ext uri="{BB962C8B-B14F-4D97-AF65-F5344CB8AC3E}">
        <p14:creationId xmlns:p14="http://schemas.microsoft.com/office/powerpoint/2010/main" val="17691807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Metadata Validation | </a:t>
              </a:r>
              <a:r>
                <a:rPr lang="en-US" sz="3200" b="1" dirty="0">
                  <a:latin typeface="+mj-lt"/>
                </a:rPr>
                <a:t>s</a:t>
              </a:r>
              <a:r>
                <a:rPr lang="en-US" sz="3200" b="1" dirty="0" smtClean="0">
                  <a:latin typeface="+mj-lt"/>
                </a:rPr>
                <a:t>tep (IV)</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01260" y="912428"/>
            <a:ext cx="11555601" cy="3416320"/>
          </a:xfrm>
          <a:prstGeom prst="rect">
            <a:avLst/>
          </a:prstGeom>
          <a:noFill/>
        </p:spPr>
        <p:txBody>
          <a:bodyPr wrap="square" rtlCol="0">
            <a:spAutoFit/>
          </a:bodyPr>
          <a:lstStyle/>
          <a:p>
            <a:pPr marL="285750" indent="-285750">
              <a:lnSpc>
                <a:spcPct val="150000"/>
              </a:lnSpc>
              <a:buFont typeface="Wingdings" charset="2"/>
              <a:buChar char="§"/>
            </a:pPr>
            <a:r>
              <a:rPr lang="en-US" sz="2400" dirty="0" smtClean="0">
                <a:latin typeface="+mj-lt"/>
              </a:rPr>
              <a:t>The validation process identifies missing or incorrect information and tries to automatically correct them when possible.</a:t>
            </a:r>
          </a:p>
          <a:p>
            <a:pPr marL="285750" indent="-285750">
              <a:lnSpc>
                <a:spcPct val="150000"/>
              </a:lnSpc>
              <a:buFont typeface="Wingdings" charset="2"/>
              <a:buChar char="§"/>
            </a:pPr>
            <a:r>
              <a:rPr lang="en-US" sz="2400" dirty="0" smtClean="0">
                <a:latin typeface="+mj-lt"/>
              </a:rPr>
              <a:t>The validation is measured against the standard dataset model of the underlying data portal</a:t>
            </a:r>
          </a:p>
          <a:p>
            <a:pPr marL="285750" indent="-285750">
              <a:lnSpc>
                <a:spcPct val="150000"/>
              </a:lnSpc>
              <a:buFont typeface="Wingdings" charset="2"/>
              <a:buChar char="§"/>
            </a:pPr>
            <a:r>
              <a:rPr lang="en-US" sz="2400" dirty="0" smtClean="0">
                <a:latin typeface="+mj-lt"/>
              </a:rPr>
              <a:t>There exist special validation steps for some fields e.g.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emails,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urls</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285750" indent="-285750">
              <a:lnSpc>
                <a:spcPct val="150000"/>
              </a:lnSpc>
              <a:buFont typeface="Wingdings" charset="2"/>
              <a:buChar char="§"/>
            </a:pPr>
            <a:r>
              <a:rPr lang="en-US" sz="2400" dirty="0" smtClean="0">
                <a:latin typeface="+mj-lt"/>
              </a:rPr>
              <a:t>We use the HTTP request header information to fix various fields automatically</a:t>
            </a: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65</a:t>
            </a:fld>
            <a:endParaRPr lang="en-US" dirty="0">
              <a:latin typeface="+mj-lt"/>
            </a:endParaRPr>
          </a:p>
        </p:txBody>
      </p:sp>
    </p:spTree>
    <p:extLst>
      <p:ext uri="{BB962C8B-B14F-4D97-AF65-F5344CB8AC3E}">
        <p14:creationId xmlns:p14="http://schemas.microsoft.com/office/powerpoint/2010/main" val="21352038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LOD Cloud State | </a:t>
              </a:r>
              <a:r>
                <a:rPr lang="en-US" sz="3200" b="1" dirty="0" smtClean="0">
                  <a:latin typeface="+mj-lt"/>
                </a:rPr>
                <a:t>Top Metadata Errors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66</a:t>
            </a:fld>
            <a:endParaRPr lang="en-US" dirty="0">
              <a:latin typeface="+mj-lt"/>
            </a:endParaRPr>
          </a:p>
        </p:txBody>
      </p:sp>
      <p:sp>
        <p:nvSpPr>
          <p:cNvPr id="12" name="TextBox 11"/>
          <p:cNvSpPr txBox="1"/>
          <p:nvPr/>
        </p:nvSpPr>
        <p:spPr>
          <a:xfrm>
            <a:off x="261256" y="1248959"/>
            <a:ext cx="11555601" cy="4108817"/>
          </a:xfrm>
          <a:prstGeom prst="rect">
            <a:avLst/>
          </a:prstGeom>
          <a:noFill/>
        </p:spPr>
        <p:txBody>
          <a:bodyPr wrap="square" rtlCol="0">
            <a:spAutoFit/>
          </a:bodyPr>
          <a:lstStyle/>
          <a:p>
            <a:pPr marL="342900" indent="-342900">
              <a:lnSpc>
                <a:spcPct val="150000"/>
              </a:lnSpc>
              <a:buFont typeface="Wingdings" charset="2"/>
              <a:buChar char="§"/>
            </a:pPr>
            <a:r>
              <a:rPr lang="en-US" sz="2400" dirty="0" smtClean="0">
                <a:latin typeface="+mj-lt"/>
              </a:rPr>
              <a:t>25% of the datasets access information are not clean [unavailability mainly]</a:t>
            </a:r>
          </a:p>
          <a:p>
            <a:pPr marL="342900" indent="-342900">
              <a:lnSpc>
                <a:spcPct val="150000"/>
              </a:lnSpc>
              <a:buFont typeface="Wingdings" charset="2"/>
              <a:buChar char="§"/>
            </a:pPr>
            <a:r>
              <a:rPr lang="en-US" sz="2400" dirty="0" smtClean="0">
                <a:latin typeface="+mj-lt"/>
              </a:rPr>
              <a:t>68% of the resources access data can be fixed automatically</a:t>
            </a:r>
          </a:p>
          <a:p>
            <a:pPr marL="342900" indent="-342900">
              <a:lnSpc>
                <a:spcPct val="150000"/>
              </a:lnSpc>
              <a:buFont typeface="Wingdings" charset="2"/>
              <a:buChar char="§"/>
            </a:pPr>
            <a:r>
              <a:rPr lang="en-US" sz="2400" dirty="0" smtClean="0">
                <a:latin typeface="+mj-lt"/>
              </a:rPr>
              <a:t>31.27% of the resources were not reachable</a:t>
            </a:r>
          </a:p>
          <a:p>
            <a:pPr marL="342900" indent="-342900">
              <a:lnSpc>
                <a:spcPct val="150000"/>
              </a:lnSpc>
              <a:buFont typeface="Wingdings" charset="2"/>
              <a:buChar char="§"/>
            </a:pPr>
            <a:r>
              <a:rPr lang="en-US" sz="2400" dirty="0" smtClean="0">
                <a:latin typeface="+mj-lt"/>
              </a:rPr>
              <a:t>63.17% of the resources don’t have valid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a:t>
            </a:r>
            <a:endParaRPr lang="en-US" sz="2400" dirty="0">
              <a:solidFill>
                <a:schemeClr val="tx1">
                  <a:lumMod val="50000"/>
                  <a:lumOff val="50000"/>
                </a:schemeClr>
              </a:solidFill>
              <a:latin typeface="Droid Sans Mono for Powerline" charset="0"/>
              <a:ea typeface="Droid Sans Mono for Powerline" charset="0"/>
              <a:cs typeface="Droid Sans Mono for Powerline" charset="0"/>
            </a:endParaRPr>
          </a:p>
          <a:p>
            <a:pPr marL="800100" lvl="1" indent="-342900">
              <a:lnSpc>
                <a:spcPct val="150000"/>
              </a:lnSpc>
              <a:buFont typeface="Wingdings" charset="2"/>
              <a:buChar char="§"/>
            </a:pPr>
            <a:r>
              <a:rPr lang="en-US" sz="2400" dirty="0" smtClean="0">
                <a:latin typeface="+mj-lt"/>
              </a:rPr>
              <a:t>Creating an aggregate report for </a:t>
            </a:r>
            <a:r>
              <a:rPr lang="en-US" dirty="0">
                <a:latin typeface="+mj-lt"/>
              </a:rPr>
              <a:t>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resources &gt;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format:title</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1257300" lvl="2" indent="-342900">
              <a:lnSpc>
                <a:spcPct val="150000"/>
              </a:lnSpc>
              <a:buFont typeface="Wingdings" charset="2"/>
              <a:buChar char="§"/>
            </a:pPr>
            <a:r>
              <a:rPr lang="en-US" dirty="0" smtClean="0">
                <a:latin typeface="+mj-lt"/>
              </a:rPr>
              <a:t>62.16% of the datasets have defined SPARQL endpoints using the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api</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sparql</a:t>
            </a:r>
            <a:r>
              <a:rPr lang="en-US" dirty="0" smtClean="0">
                <a:latin typeface="+mj-lt"/>
              </a:rPr>
              <a:t> resource format</a:t>
            </a:r>
          </a:p>
          <a:p>
            <a:pPr marL="1257300" lvl="2" indent="-342900">
              <a:lnSpc>
                <a:spcPct val="150000"/>
              </a:lnSpc>
              <a:buFont typeface="Wingdings" charset="2"/>
              <a:buChar char="§"/>
            </a:pPr>
            <a:r>
              <a:rPr lang="en-US" dirty="0" smtClean="0">
                <a:latin typeface="+mj-lt"/>
              </a:rPr>
              <a:t>92.27% provided RDF example links</a:t>
            </a:r>
          </a:p>
          <a:p>
            <a:pPr marL="1257300" lvl="2" indent="-342900">
              <a:lnSpc>
                <a:spcPct val="150000"/>
              </a:lnSpc>
              <a:buFont typeface="Wingdings" charset="2"/>
              <a:buChar char="§"/>
            </a:pPr>
            <a:r>
              <a:rPr lang="en-US" dirty="0" smtClean="0">
                <a:latin typeface="+mj-lt"/>
              </a:rPr>
              <a:t>56.3% provided direct links to downloadable RDF dumps</a:t>
            </a:r>
            <a:endParaRPr lang="en-US" dirty="0">
              <a:latin typeface="+mj-lt"/>
            </a:endParaRPr>
          </a:p>
        </p:txBody>
      </p:sp>
      <p:pic>
        <p:nvPicPr>
          <p:cNvPr id="13" name="Picture 12"/>
          <p:cNvPicPr>
            <a:picLocks noChangeAspect="1"/>
          </p:cNvPicPr>
          <p:nvPr/>
        </p:nvPicPr>
        <p:blipFill>
          <a:blip r:embed="rId4">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19199706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latin typeface="+mj-lt"/>
                </a:rPr>
                <a:t>LOD Cloud State | Metadata </a:t>
              </a:r>
              <a:r>
                <a:rPr lang="en-US" sz="3200" dirty="0" smtClean="0">
                  <a:latin typeface="+mj-lt"/>
                </a:rPr>
                <a:t>File Types Errors</a:t>
              </a:r>
              <a:endParaRPr lang="en-US" sz="3200"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67</a:t>
            </a:fld>
            <a:endParaRPr lang="en-US" dirty="0">
              <a:latin typeface="+mj-lt"/>
            </a:endParaRPr>
          </a:p>
        </p:txBody>
      </p:sp>
      <p:pic>
        <p:nvPicPr>
          <p:cNvPr id="9" name="Picture 8"/>
          <p:cNvPicPr>
            <a:picLocks noChangeAspect="1"/>
          </p:cNvPicPr>
          <p:nvPr/>
        </p:nvPicPr>
        <p:blipFill>
          <a:blip r:embed="rId4"/>
          <a:stretch>
            <a:fillRect/>
          </a:stretch>
        </p:blipFill>
        <p:spPr>
          <a:xfrm>
            <a:off x="829334" y="1844974"/>
            <a:ext cx="3632200" cy="2857500"/>
          </a:xfrm>
          <a:prstGeom prst="rect">
            <a:avLst/>
          </a:prstGeom>
        </p:spPr>
      </p:pic>
      <p:pic>
        <p:nvPicPr>
          <p:cNvPr id="12" name="Picture 11"/>
          <p:cNvPicPr>
            <a:picLocks noChangeAspect="1"/>
          </p:cNvPicPr>
          <p:nvPr/>
        </p:nvPicPr>
        <p:blipFill>
          <a:blip r:embed="rId5"/>
          <a:stretch>
            <a:fillRect/>
          </a:stretch>
        </p:blipFill>
        <p:spPr>
          <a:xfrm>
            <a:off x="4090358" y="1215788"/>
            <a:ext cx="6858000" cy="4737100"/>
          </a:xfrm>
          <a:prstGeom prst="rect">
            <a:avLst/>
          </a:prstGeom>
        </p:spPr>
      </p:pic>
      <p:pic>
        <p:nvPicPr>
          <p:cNvPr id="24" name="Picture 23"/>
          <p:cNvPicPr>
            <a:picLocks noChangeAspect="1"/>
          </p:cNvPicPr>
          <p:nvPr/>
        </p:nvPicPr>
        <p:blipFill>
          <a:blip r:embed="rId6">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50061493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6473628" cy="307777"/>
            </a:xfrm>
            <a:prstGeom prst="rect">
              <a:avLst/>
            </a:prstGeom>
            <a:noFill/>
          </p:spPr>
          <p:txBody>
            <a:bodyPr wrap="squar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dirty="0"/>
                <a:t>LOD Cloud State | </a:t>
              </a:r>
              <a:r>
                <a:rPr lang="en-US" sz="3200" b="1" dirty="0" smtClean="0">
                  <a:latin typeface="+mj-lt"/>
                </a:rPr>
                <a:t>Metadata Errors</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68</a:t>
            </a:fld>
            <a:endParaRPr lang="en-US" dirty="0">
              <a:latin typeface="+mj-lt"/>
            </a:endParaRPr>
          </a:p>
        </p:txBody>
      </p:sp>
      <p:sp>
        <p:nvSpPr>
          <p:cNvPr id="12" name="TextBox 11"/>
          <p:cNvSpPr txBox="1"/>
          <p:nvPr/>
        </p:nvSpPr>
        <p:spPr>
          <a:xfrm>
            <a:off x="261256" y="1248959"/>
            <a:ext cx="11555601" cy="5078313"/>
          </a:xfrm>
          <a:prstGeom prst="rect">
            <a:avLst/>
          </a:prstGeom>
          <a:ln>
            <a:noFill/>
          </a:ln>
        </p:spPr>
        <p:style>
          <a:lnRef idx="1">
            <a:schemeClr val="accent1"/>
          </a:lnRef>
          <a:fillRef idx="0">
            <a:schemeClr val="accent1"/>
          </a:fillRef>
          <a:effectRef idx="0">
            <a:schemeClr val="accent1"/>
          </a:effectRef>
          <a:fontRef idx="minor">
            <a:schemeClr val="tx1"/>
          </a:fontRef>
        </p:style>
        <p:txBody>
          <a:bodyPr wrap="square" rtlCol="0">
            <a:spAutoFit/>
          </a:bodyPr>
          <a:lstStyle/>
          <a:p>
            <a:pPr marL="342900" indent="-342900">
              <a:lnSpc>
                <a:spcPct val="150000"/>
              </a:lnSpc>
              <a:buFont typeface="Wingdings" charset="2"/>
              <a:buChar char="§"/>
            </a:pPr>
            <a:r>
              <a:rPr lang="en-US" sz="2400" dirty="0" smtClean="0">
                <a:latin typeface="+mj-lt"/>
              </a:rPr>
              <a:t>Noisiest part of the access metadata is license information</a:t>
            </a:r>
          </a:p>
          <a:p>
            <a:pPr marL="342900" indent="-342900">
              <a:lnSpc>
                <a:spcPct val="150000"/>
              </a:lnSpc>
              <a:buFont typeface="Wingdings" charset="2"/>
              <a:buChar char="§"/>
            </a:pPr>
            <a:r>
              <a:rPr lang="en-US" sz="2400" dirty="0" smtClean="0">
                <a:latin typeface="+mj-lt"/>
              </a:rPr>
              <a:t>16.6% of the datasets don’t have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license_title</a:t>
            </a:r>
            <a:r>
              <a:rPr lang="en-US" sz="1400" dirty="0" smtClean="0">
                <a:solidFill>
                  <a:schemeClr val="tx1">
                    <a:lumMod val="50000"/>
                    <a:lumOff val="50000"/>
                  </a:schemeClr>
                </a:solidFill>
                <a:latin typeface="+mj-lt"/>
              </a:rPr>
              <a:t> </a:t>
            </a:r>
            <a:r>
              <a:rPr lang="en-US" sz="2400" dirty="0" smtClean="0">
                <a:latin typeface="+mj-lt"/>
              </a:rPr>
              <a:t>and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license_id</a:t>
            </a:r>
            <a:endParaRPr lang="en-US" sz="24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342900" indent="-342900">
              <a:lnSpc>
                <a:spcPct val="150000"/>
              </a:lnSpc>
              <a:buFont typeface="Wingdings" charset="2"/>
              <a:buChar char="§"/>
            </a:pPr>
            <a:r>
              <a:rPr lang="en-US" sz="2400" dirty="0" smtClean="0">
                <a:latin typeface="+mj-lt"/>
              </a:rPr>
              <a:t>54.44% datasets don</a:t>
            </a:r>
            <a:r>
              <a:rPr lang="fr-FR" sz="2400" dirty="0" smtClean="0">
                <a:latin typeface="+mj-lt"/>
              </a:rPr>
              <a:t>’</a:t>
            </a:r>
            <a:r>
              <a:rPr lang="en-US" sz="2400" dirty="0" smtClean="0">
                <a:latin typeface="+mj-lt"/>
              </a:rPr>
              <a:t>t have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license_url</a:t>
            </a:r>
            <a:endParaRPr lang="en-US" sz="1400" dirty="0">
              <a:solidFill>
                <a:schemeClr val="tx1">
                  <a:lumMod val="50000"/>
                  <a:lumOff val="50000"/>
                </a:schemeClr>
              </a:solidFill>
              <a:latin typeface="Droid Sans Mono for Powerline" charset="0"/>
              <a:ea typeface="Droid Sans Mono for Powerline" charset="0"/>
              <a:cs typeface="Droid Sans Mono for Powerline" charset="0"/>
            </a:endParaRPr>
          </a:p>
          <a:p>
            <a:pPr marL="342900" indent="-342900">
              <a:lnSpc>
                <a:spcPct val="150000"/>
              </a:lnSpc>
              <a:buFont typeface="Wingdings" charset="2"/>
              <a:buChar char="§"/>
            </a:pPr>
            <a:endParaRPr lang="en-US" sz="2400" dirty="0">
              <a:latin typeface="+mj-lt"/>
            </a:endParaRPr>
          </a:p>
          <a:p>
            <a:pPr marL="342900" indent="-342900">
              <a:lnSpc>
                <a:spcPct val="150000"/>
              </a:lnSpc>
              <a:buFont typeface="Wingdings" charset="2"/>
              <a:buChar char="§"/>
            </a:pPr>
            <a:r>
              <a:rPr lang="en-US" sz="2400" dirty="0" smtClean="0">
                <a:latin typeface="+mj-lt"/>
              </a:rPr>
              <a:t>51.35% don’t have maintainer</a:t>
            </a:r>
            <a:endParaRPr lang="en-US" dirty="0" smtClean="0">
              <a:latin typeface="+mj-lt"/>
            </a:endParaRPr>
          </a:p>
          <a:p>
            <a:pPr marL="342900" indent="-342900">
              <a:lnSpc>
                <a:spcPct val="150000"/>
              </a:lnSpc>
              <a:buFont typeface="Wingdings" charset="2"/>
              <a:buChar char="§"/>
            </a:pPr>
            <a:r>
              <a:rPr lang="en-US" sz="2400" dirty="0">
                <a:latin typeface="+mj-lt"/>
              </a:rPr>
              <a:t>55.21% of the datasets are missing </a:t>
            </a:r>
            <a:r>
              <a:rPr lang="en-US" sz="1400" dirty="0" err="1">
                <a:solidFill>
                  <a:schemeClr val="tx1">
                    <a:lumMod val="50000"/>
                    <a:lumOff val="50000"/>
                  </a:schemeClr>
                </a:solidFill>
                <a:latin typeface="Droid Sans Mono for Powerline" charset="0"/>
                <a:ea typeface="Droid Sans Mono for Powerline" charset="0"/>
                <a:cs typeface="Droid Sans Mono for Powerline" charset="0"/>
              </a:rPr>
              <a:t>maintainer_email</a:t>
            </a:r>
            <a:r>
              <a:rPr lang="en-US" dirty="0">
                <a:solidFill>
                  <a:schemeClr val="tx1">
                    <a:lumMod val="50000"/>
                    <a:lumOff val="50000"/>
                  </a:schemeClr>
                </a:solidFill>
                <a:latin typeface="+mj-lt"/>
              </a:rPr>
              <a:t> </a:t>
            </a:r>
            <a:r>
              <a:rPr lang="en-US" sz="2400" dirty="0">
                <a:latin typeface="+mj-lt"/>
              </a:rPr>
              <a:t>| 15.06% </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author_email</a:t>
            </a:r>
            <a:endParaRPr lang="en-US"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342900" indent="-342900">
              <a:lnSpc>
                <a:spcPct val="150000"/>
              </a:lnSpc>
              <a:buFont typeface="Wingdings" charset="2"/>
              <a:buChar char="§"/>
            </a:pPr>
            <a:r>
              <a:rPr lang="en-US" sz="2400" dirty="0" smtClean="0">
                <a:latin typeface="+mj-lt"/>
              </a:rPr>
              <a:t>80% of the provenance information is missing or undefined</a:t>
            </a:r>
          </a:p>
          <a:p>
            <a:pPr marL="342900" indent="-342900">
              <a:lnSpc>
                <a:spcPct val="150000"/>
              </a:lnSpc>
              <a:buFont typeface="Wingdings" charset="2"/>
              <a:buChar char="§"/>
            </a:pPr>
            <a:r>
              <a:rPr lang="en-US" sz="2400" dirty="0" smtClean="0">
                <a:latin typeface="+mj-lt"/>
              </a:rPr>
              <a:t>The only manual field in provenance information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version</a:t>
            </a:r>
            <a:r>
              <a:rPr lang="en-US" sz="2400" dirty="0" smtClean="0">
                <a:latin typeface="+mj-lt"/>
              </a:rPr>
              <a:t> is missing from 60.23% of the datasets</a:t>
            </a:r>
            <a:endParaRPr lang="en-US" sz="2400" dirty="0">
              <a:latin typeface="+mj-lt"/>
            </a:endParaRPr>
          </a:p>
        </p:txBody>
      </p:sp>
      <p:cxnSp>
        <p:nvCxnSpPr>
          <p:cNvPr id="13" name="Straight Connector 12"/>
          <p:cNvCxnSpPr/>
          <p:nvPr/>
        </p:nvCxnSpPr>
        <p:spPr>
          <a:xfrm>
            <a:off x="261256" y="3297836"/>
            <a:ext cx="11555601" cy="299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alphaModFix amt="5000"/>
          </a:blip>
          <a:stretch>
            <a:fillRect/>
          </a:stretch>
        </p:blipFill>
        <p:spPr>
          <a:xfrm>
            <a:off x="8566996" y="1430806"/>
            <a:ext cx="5367004" cy="5367004"/>
          </a:xfrm>
          <a:prstGeom prst="rect">
            <a:avLst/>
          </a:prstGeom>
        </p:spPr>
      </p:pic>
    </p:spTree>
    <p:extLst>
      <p:ext uri="{BB962C8B-B14F-4D97-AF65-F5344CB8AC3E}">
        <p14:creationId xmlns:p14="http://schemas.microsoft.com/office/powerpoint/2010/main" val="140863825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alphaModFix amt="5000"/>
          </a:blip>
          <a:stretch>
            <a:fillRect/>
          </a:stretch>
        </p:blipFill>
        <p:spPr>
          <a:xfrm>
            <a:off x="8566996" y="1430806"/>
            <a:ext cx="5367004" cy="5367004"/>
          </a:xfrm>
          <a:prstGeom prst="rect">
            <a:avLst/>
          </a:prstGeom>
        </p:spPr>
      </p:pic>
      <p:grpSp>
        <p:nvGrpSpPr>
          <p:cNvPr id="2" name="Group 1"/>
          <p:cNvGrpSpPr/>
          <p:nvPr/>
        </p:nvGrpSpPr>
        <p:grpSpPr>
          <a:xfrm>
            <a:off x="0" y="6322646"/>
            <a:ext cx="12192000" cy="563982"/>
            <a:chOff x="0" y="6322646"/>
            <a:chExt cx="12192000" cy="563982"/>
          </a:xfrm>
        </p:grpSpPr>
        <p:sp>
          <p:nvSpPr>
            <p:cNvPr id="3" name="Rectangle 2"/>
            <p:cNvSpPr/>
            <p:nvPr/>
          </p:nvSpPr>
          <p:spPr>
            <a:xfrm>
              <a:off x="10331938" y="6322646"/>
              <a:ext cx="1860062" cy="535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400797"/>
              <a:ext cx="1094149" cy="485831"/>
            </a:xfrm>
            <a:prstGeom prst="rect">
              <a:avLst/>
            </a:prstGeom>
          </p:spPr>
        </p:pic>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Manual Reporting</a:t>
              </a:r>
              <a:endParaRPr lang="en-US" sz="3200" b="1" dirty="0">
                <a:latin typeface="+mj-lt"/>
              </a:endParaRPr>
            </a:p>
          </p:txBody>
        </p:sp>
        <p:cxnSp>
          <p:nvCxnSpPr>
            <p:cNvPr id="10" name="Straight Connector 9"/>
            <p:cNvCxnSpPr/>
            <p:nvPr/>
          </p:nvCxnSpPr>
          <p:spPr>
            <a:xfrm>
              <a:off x="261257" y="846031"/>
              <a:ext cx="11555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1258" y="916367"/>
            <a:ext cx="11555600" cy="452431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
            </a:pPr>
            <a:r>
              <a:rPr lang="en-US" sz="2400" dirty="0" smtClean="0">
                <a:latin typeface="+mj-lt"/>
              </a:rPr>
              <a:t>Data portal administrators need an overall knowledge of the datasets and their properties</a:t>
            </a:r>
          </a:p>
          <a:p>
            <a:pPr marL="285750" indent="-285750">
              <a:lnSpc>
                <a:spcPct val="150000"/>
              </a:lnSpc>
              <a:buFont typeface="Wingdings" charset="2"/>
              <a:buChar char="§"/>
            </a:pPr>
            <a:r>
              <a:rPr lang="en-US" sz="2400" dirty="0" smtClean="0">
                <a:latin typeface="+mj-lt"/>
              </a:rPr>
              <a:t>Roomba allows generation of numerous reports driven by manually entered formatted queries</a:t>
            </a:r>
          </a:p>
          <a:p>
            <a:pPr marL="742950" lvl="1" indent="-285750">
              <a:lnSpc>
                <a:spcPct val="150000"/>
              </a:lnSpc>
              <a:buFont typeface="Wingdings" charset="2"/>
              <a:buChar char="§"/>
            </a:pPr>
            <a:r>
              <a:rPr lang="en-US" sz="2400" dirty="0" smtClean="0">
                <a:latin typeface="+mj-lt"/>
              </a:rPr>
              <a:t>Meta-field aggregation values e.g. </a:t>
            </a:r>
            <a:r>
              <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rPr>
              <a:t>resources&gt;</a:t>
            </a:r>
            <a:r>
              <a:rPr lang="en-US" sz="12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a:t>
            </a:r>
            <a:endParaRPr lang="en-US" sz="1200" dirty="0" smtClean="0">
              <a:solidFill>
                <a:schemeClr val="tx1">
                  <a:lumMod val="50000"/>
                  <a:lumOff val="50000"/>
                </a:schemeClr>
              </a:solidFill>
              <a:latin typeface="Droid Sans Mono for Powerline" charset="0"/>
              <a:ea typeface="Droid Sans Mono for Powerline" charset="0"/>
              <a:cs typeface="Droid Sans Mono for Powerline" charset="0"/>
            </a:endParaRPr>
          </a:p>
          <a:p>
            <a:pPr marL="742950" lvl="1" indent="-285750">
              <a:lnSpc>
                <a:spcPct val="150000"/>
              </a:lnSpc>
              <a:buFont typeface="Wingdings" charset="2"/>
              <a:buChar char="§"/>
            </a:pPr>
            <a:r>
              <a:rPr lang="en-US" sz="2400" dirty="0" err="1" smtClean="0">
                <a:latin typeface="+mj-lt"/>
              </a:rPr>
              <a:t>Key:object</a:t>
            </a:r>
            <a:r>
              <a:rPr lang="en-US" sz="2400" dirty="0" smtClean="0">
                <a:latin typeface="+mj-lt"/>
              </a:rPr>
              <a:t> meta-field values: </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resources&gt;</a:t>
            </a:r>
            <a:r>
              <a:rPr lang="en-US" sz="1400" dirty="0" err="1" smtClean="0">
                <a:solidFill>
                  <a:schemeClr val="tx1">
                    <a:lumMod val="50000"/>
                    <a:lumOff val="50000"/>
                  </a:schemeClr>
                </a:solidFill>
                <a:latin typeface="Droid Sans Mono for Powerline" charset="0"/>
                <a:ea typeface="Droid Sans Mono for Powerline" charset="0"/>
                <a:cs typeface="Droid Sans Mono for Powerline" charset="0"/>
              </a:rPr>
              <a:t>resource_type:resources</a:t>
            </a:r>
            <a:r>
              <a:rPr lang="en-US" sz="1400" dirty="0" smtClean="0">
                <a:solidFill>
                  <a:schemeClr val="tx1">
                    <a:lumMod val="50000"/>
                    <a:lumOff val="50000"/>
                  </a:schemeClr>
                </a:solidFill>
                <a:latin typeface="Droid Sans Mono for Powerline" charset="0"/>
                <a:ea typeface="Droid Sans Mono for Powerline" charset="0"/>
                <a:cs typeface="Droid Sans Mono for Powerline" charset="0"/>
              </a:rPr>
              <a:t>&gt;name</a:t>
            </a:r>
          </a:p>
          <a:p>
            <a:pPr marL="742950" lvl="1" indent="-285750">
              <a:lnSpc>
                <a:spcPct val="150000"/>
              </a:lnSpc>
              <a:buFont typeface="Wingdings" charset="2"/>
              <a:buChar char="§"/>
            </a:pPr>
            <a:r>
              <a:rPr lang="en-US" sz="2400" dirty="0" smtClean="0">
                <a:latin typeface="+mj-lt"/>
              </a:rPr>
              <a:t>Empty field values</a:t>
            </a:r>
          </a:p>
          <a:p>
            <a:pPr marL="285750" indent="-285750">
              <a:lnSpc>
                <a:spcPct val="150000"/>
              </a:lnSpc>
              <a:buFont typeface="Wingdings" charset="2"/>
              <a:buChar char="§"/>
            </a:pPr>
            <a:endParaRPr lang="en-US" sz="2400" dirty="0" smtClean="0">
              <a:latin typeface="+mj-lt"/>
            </a:endParaRPr>
          </a:p>
          <a:p>
            <a:pPr marL="285750" indent="-285750">
              <a:lnSpc>
                <a:spcPct val="150000"/>
              </a:lnSpc>
              <a:buFont typeface="Wingdings" charset="2"/>
              <a:buChar char="§"/>
            </a:pPr>
            <a:endParaRPr lang="en-US" sz="2400" dirty="0" smtClean="0">
              <a:latin typeface="+mj-lt"/>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latin typeface="+mj-lt"/>
              </a:rPr>
              <a:pPr/>
              <a:t>69</a:t>
            </a:fld>
            <a:endParaRPr lang="en-US" dirty="0">
              <a:latin typeface="+mj-lt"/>
            </a:endParaRPr>
          </a:p>
        </p:txBody>
      </p:sp>
    </p:spTree>
    <p:extLst>
      <p:ext uri="{BB962C8B-B14F-4D97-AF65-F5344CB8AC3E}">
        <p14:creationId xmlns:p14="http://schemas.microsoft.com/office/powerpoint/2010/main" val="13517309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Research Challenges </a:t>
              </a:r>
              <a:r>
                <a:rPr lang="en-US" sz="3200" dirty="0"/>
                <a:t>[</a:t>
              </a:r>
              <a:r>
                <a:rPr lang="en-US" sz="3200" dirty="0" smtClean="0"/>
                <a:t>1/2]</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7</a:t>
            </a:fld>
            <a:endParaRPr lang="en-US" dirty="0"/>
          </a:p>
        </p:txBody>
      </p:sp>
      <p:grpSp>
        <p:nvGrpSpPr>
          <p:cNvPr id="24" name="Group 23"/>
          <p:cNvGrpSpPr/>
          <p:nvPr/>
        </p:nvGrpSpPr>
        <p:grpSpPr>
          <a:xfrm>
            <a:off x="-169220" y="791356"/>
            <a:ext cx="11049449" cy="2677656"/>
            <a:chOff x="-169220" y="791356"/>
            <a:chExt cx="11049449" cy="2677656"/>
          </a:xfrm>
        </p:grpSpPr>
        <p:sp>
          <p:nvSpPr>
            <p:cNvPr id="12" name="TextBox 11"/>
            <p:cNvSpPr txBox="1"/>
            <p:nvPr/>
          </p:nvSpPr>
          <p:spPr>
            <a:xfrm>
              <a:off x="-169220" y="791356"/>
              <a:ext cx="11049449" cy="2677656"/>
            </a:xfrm>
            <a:prstGeom prst="rect">
              <a:avLst/>
            </a:prstGeom>
            <a:noFill/>
          </p:spPr>
          <p:txBody>
            <a:bodyPr wrap="square" rtlCol="0">
              <a:spAutoFit/>
            </a:bodyPr>
            <a:lstStyle/>
            <a:p>
              <a:pPr marL="342900" indent="-342900">
                <a:buFont typeface="Arial" charset="0"/>
                <a:buChar char="•"/>
              </a:pPr>
              <a:endParaRPr lang="en-US" sz="2400" b="1" dirty="0">
                <a:latin typeface="+mj-lt"/>
              </a:endParaRPr>
            </a:p>
            <a:p>
              <a:pPr marL="800100" lvl="1" indent="-342900">
                <a:buFont typeface="Arial" charset="0"/>
                <a:buChar char="•"/>
              </a:pPr>
              <a:r>
                <a:rPr lang="en-US" sz="2400" dirty="0">
                  <a:latin typeface="+mj-lt"/>
                </a:rPr>
                <a:t>Find useful datasets for specialized </a:t>
              </a:r>
              <a:r>
                <a:rPr lang="en-US" sz="2400" dirty="0" smtClean="0">
                  <a:latin typeface="+mj-lt"/>
                </a:rPr>
                <a:t>domains</a:t>
              </a:r>
            </a:p>
            <a:p>
              <a:pPr marL="800100" lvl="1" indent="-342900">
                <a:buFont typeface="Arial" charset="0"/>
                <a:buChar char="•"/>
              </a:pPr>
              <a:r>
                <a:rPr lang="en-US" sz="2400" dirty="0" smtClean="0">
                  <a:latin typeface="+mj-lt"/>
                </a:rPr>
                <a:t>Quickly assess datasets by checking the attached metadata</a:t>
              </a:r>
            </a:p>
            <a:p>
              <a:pPr marL="800100" lvl="1" indent="-342900">
                <a:buFont typeface="Arial" charset="0"/>
                <a:buChar char="•"/>
              </a:pPr>
              <a:r>
                <a:rPr lang="en-US" sz="2400" dirty="0" smtClean="0">
                  <a:latin typeface="+mj-lt"/>
                </a:rPr>
                <a:t>Generate and validate datasets descriptions and metadata</a:t>
              </a:r>
            </a:p>
            <a:p>
              <a:pPr marL="800100" lvl="1" indent="-342900">
                <a:buFont typeface="Arial" charset="0"/>
                <a:buChar char="•"/>
              </a:pPr>
              <a:r>
                <a:rPr lang="en-US" sz="2400" dirty="0" smtClean="0">
                  <a:latin typeface="+mj-lt"/>
                </a:rPr>
                <a:t>Detect spam and irrelevant datasets</a:t>
              </a:r>
            </a:p>
            <a:p>
              <a:pPr marL="800100" lvl="1" indent="-342900">
                <a:buFont typeface="Arial" charset="0"/>
                <a:buChar char="•"/>
              </a:pPr>
              <a:endParaRPr lang="en-US" sz="2400" dirty="0">
                <a:latin typeface="+mj-lt"/>
              </a:endParaRPr>
            </a:p>
            <a:p>
              <a:pPr marL="342900" indent="-342900">
                <a:buFont typeface="Arial" charset="0"/>
                <a:buChar char="•"/>
              </a:pPr>
              <a:endParaRPr lang="en-US" sz="2400" b="1" dirty="0" smtClean="0">
                <a:latin typeface="+mj-lt"/>
              </a:endParaRPr>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9694" y="2363961"/>
              <a:ext cx="348672" cy="348672"/>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44338" y="1194938"/>
              <a:ext cx="362385" cy="36238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06682" y="1598014"/>
              <a:ext cx="370075" cy="370075"/>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06682" y="2065474"/>
              <a:ext cx="359266" cy="35926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grpSp>
        <p:nvGrpSpPr>
          <p:cNvPr id="25" name="Group 24"/>
          <p:cNvGrpSpPr/>
          <p:nvPr/>
        </p:nvGrpSpPr>
        <p:grpSpPr>
          <a:xfrm>
            <a:off x="-154086" y="3942669"/>
            <a:ext cx="11624904" cy="1477328"/>
            <a:chOff x="-169220" y="3393200"/>
            <a:chExt cx="11624904" cy="1477328"/>
          </a:xfrm>
        </p:grpSpPr>
        <p:sp>
          <p:nvSpPr>
            <p:cNvPr id="22" name="TextBox 21"/>
            <p:cNvSpPr txBox="1"/>
            <p:nvPr/>
          </p:nvSpPr>
          <p:spPr>
            <a:xfrm>
              <a:off x="-169220" y="3393200"/>
              <a:ext cx="11508663" cy="1477328"/>
            </a:xfrm>
            <a:prstGeom prst="rect">
              <a:avLst/>
            </a:prstGeom>
            <a:noFill/>
          </p:spPr>
          <p:txBody>
            <a:bodyPr wrap="none" rtlCol="0">
              <a:spAutoFit/>
            </a:bodyPr>
            <a:lstStyle/>
            <a:p>
              <a:pPr marL="342900" indent="-342900">
                <a:buFont typeface="Arial" charset="0"/>
                <a:buChar char="•"/>
              </a:pPr>
              <a:endParaRPr lang="en-US" sz="2400" dirty="0">
                <a:latin typeface="+mj-lt"/>
              </a:endParaRPr>
            </a:p>
            <a:p>
              <a:pPr marL="800100" lvl="1" indent="-342900">
                <a:buFont typeface="Arial" charset="0"/>
                <a:buChar char="•"/>
              </a:pPr>
              <a:r>
                <a:rPr lang="en-US" sz="2400" dirty="0">
                  <a:latin typeface="+mj-lt"/>
                </a:rPr>
                <a:t>Automatic tools to issue scores or certificates reflecting the objective dataset quality</a:t>
              </a:r>
            </a:p>
            <a:p>
              <a:pPr marL="800100" lvl="1" indent="-342900">
                <a:buFont typeface="Arial" charset="0"/>
                <a:buChar char="•"/>
              </a:pPr>
              <a:r>
                <a:rPr lang="en-US" sz="2400" dirty="0">
                  <a:latin typeface="+mj-lt"/>
                </a:rPr>
                <a:t>Check if the dataset on hand is of a certain degree of quality to be used in reports</a:t>
              </a:r>
            </a:p>
            <a:p>
              <a:endParaRPr lang="en-US" dirty="0">
                <a:latin typeface="+mj-lt"/>
              </a:endParaRPr>
            </a:p>
          </p:txBody>
        </p:sp>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797737" y="4257973"/>
              <a:ext cx="358998" cy="358998"/>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10853" y="3787033"/>
              <a:ext cx="344831" cy="344831"/>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grpSp>
        <p:nvGrpSpPr>
          <p:cNvPr id="19" name="Group 18"/>
          <p:cNvGrpSpPr/>
          <p:nvPr/>
        </p:nvGrpSpPr>
        <p:grpSpPr>
          <a:xfrm>
            <a:off x="351061" y="1097164"/>
            <a:ext cx="4642620" cy="830997"/>
            <a:chOff x="1870270" y="1056443"/>
            <a:chExt cx="4642620" cy="830997"/>
          </a:xfrm>
        </p:grpSpPr>
        <p:sp>
          <p:nvSpPr>
            <p:cNvPr id="20" name="Rectangle 19"/>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157274" y="1056443"/>
              <a:ext cx="4355616" cy="830997"/>
            </a:xfrm>
            <a:prstGeom prst="rect">
              <a:avLst/>
            </a:prstGeom>
            <a:noFill/>
          </p:spPr>
          <p:txBody>
            <a:bodyPr wrap="none" rtlCol="0">
              <a:spAutoFit/>
            </a:bodyPr>
            <a:lstStyle/>
            <a:p>
              <a:r>
                <a:rPr lang="en-US" sz="2400" b="1" dirty="0">
                  <a:latin typeface="+mj-lt"/>
                </a:rPr>
                <a:t>Dataset Maintenance &amp; Discovery</a:t>
              </a:r>
            </a:p>
            <a:p>
              <a:endParaRPr lang="en-US" sz="2400" b="1" dirty="0">
                <a:latin typeface="+mj-lt"/>
              </a:endParaRPr>
            </a:p>
          </p:txBody>
        </p:sp>
      </p:grpSp>
      <p:grpSp>
        <p:nvGrpSpPr>
          <p:cNvPr id="26" name="Group 25"/>
          <p:cNvGrpSpPr/>
          <p:nvPr/>
        </p:nvGrpSpPr>
        <p:grpSpPr>
          <a:xfrm>
            <a:off x="351061" y="3541418"/>
            <a:ext cx="2362957" cy="830997"/>
            <a:chOff x="1870270" y="1056443"/>
            <a:chExt cx="2362957" cy="830997"/>
          </a:xfrm>
        </p:grpSpPr>
        <p:sp>
          <p:nvSpPr>
            <p:cNvPr id="27" name="Rectangle 26"/>
            <p:cNvSpPr/>
            <p:nvPr/>
          </p:nvSpPr>
          <p:spPr>
            <a:xfrm>
              <a:off x="1870270" y="1185827"/>
              <a:ext cx="236306" cy="20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157274" y="1056443"/>
              <a:ext cx="2075953" cy="830997"/>
            </a:xfrm>
            <a:prstGeom prst="rect">
              <a:avLst/>
            </a:prstGeom>
            <a:noFill/>
          </p:spPr>
          <p:txBody>
            <a:bodyPr wrap="none" rtlCol="0">
              <a:spAutoFit/>
            </a:bodyPr>
            <a:lstStyle/>
            <a:p>
              <a:r>
                <a:rPr lang="en-US" sz="2400" b="1" dirty="0">
                  <a:latin typeface="+mj-lt"/>
                </a:rPr>
                <a:t>Dataset </a:t>
              </a:r>
              <a:r>
                <a:rPr lang="en-US" sz="2400" b="1" dirty="0" smtClean="0">
                  <a:latin typeface="+mj-lt"/>
                </a:rPr>
                <a:t>Quality</a:t>
              </a:r>
              <a:endParaRPr lang="en-US" sz="2400" b="1" dirty="0">
                <a:latin typeface="+mj-lt"/>
              </a:endParaRPr>
            </a:p>
            <a:p>
              <a:endParaRPr lang="en-US" sz="2400" b="1" dirty="0">
                <a:latin typeface="+mj-lt"/>
              </a:endParaRPr>
            </a:p>
          </p:txBody>
        </p:sp>
      </p:grpSp>
    </p:spTree>
    <p:extLst>
      <p:ext uri="{BB962C8B-B14F-4D97-AF65-F5344CB8AC3E}">
        <p14:creationId xmlns:p14="http://schemas.microsoft.com/office/powerpoint/2010/main" val="187227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3.33333E-6 L -0.00364 0.06111 " pathEditMode="relative" rAng="0" ptsTypes="AA">
                                      <p:cBhvr>
                                        <p:cTn id="6" dur="1000" fill="hold"/>
                                        <p:tgtEl>
                                          <p:spTgt spid="24"/>
                                        </p:tgtEl>
                                        <p:attrNameLst>
                                          <p:attrName>ppt_x</p:attrName>
                                          <p:attrName>ppt_y</p:attrName>
                                        </p:attrNameLst>
                                      </p:cBhvr>
                                      <p:rCtr x="-182" y="305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Research Challenges </a:t>
              </a:r>
              <a:r>
                <a:rPr lang="en-US" sz="3200" dirty="0" smtClean="0"/>
                <a:t>[</a:t>
              </a:r>
              <a:r>
                <a:rPr lang="en-US" sz="3200" dirty="0"/>
                <a:t>2</a:t>
              </a:r>
              <a:r>
                <a:rPr lang="en-US" sz="3200" dirty="0" smtClean="0"/>
                <a:t>/2]</a:t>
              </a:r>
              <a:endParaRPr lang="en-US" sz="3200"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8</a:t>
            </a:fld>
            <a:endParaRPr lang="en-US" dirty="0"/>
          </a:p>
        </p:txBody>
      </p:sp>
      <p:grpSp>
        <p:nvGrpSpPr>
          <p:cNvPr id="12" name="Group 11"/>
          <p:cNvGrpSpPr/>
          <p:nvPr/>
        </p:nvGrpSpPr>
        <p:grpSpPr>
          <a:xfrm>
            <a:off x="-305103" y="736329"/>
            <a:ext cx="11555601" cy="3046988"/>
            <a:chOff x="135656" y="1611954"/>
            <a:chExt cx="11555601" cy="3046988"/>
          </a:xfrm>
        </p:grpSpPr>
        <p:grpSp>
          <p:nvGrpSpPr>
            <p:cNvPr id="22" name="Group 21"/>
            <p:cNvGrpSpPr/>
            <p:nvPr/>
          </p:nvGrpSpPr>
          <p:grpSpPr>
            <a:xfrm>
              <a:off x="135656" y="1611954"/>
              <a:ext cx="11555601" cy="3046988"/>
              <a:chOff x="198456" y="1430806"/>
              <a:chExt cx="11555601" cy="3046988"/>
            </a:xfrm>
          </p:grpSpPr>
          <p:grpSp>
            <p:nvGrpSpPr>
              <p:cNvPr id="19" name="Group 18"/>
              <p:cNvGrpSpPr/>
              <p:nvPr/>
            </p:nvGrpSpPr>
            <p:grpSpPr>
              <a:xfrm>
                <a:off x="198456" y="1430806"/>
                <a:ext cx="11555601" cy="3046988"/>
                <a:chOff x="261257" y="1130293"/>
                <a:chExt cx="11555601" cy="3046988"/>
              </a:xfrm>
            </p:grpSpPr>
            <p:sp>
              <p:nvSpPr>
                <p:cNvPr id="7" name="TextBox 6"/>
                <p:cNvSpPr txBox="1"/>
                <p:nvPr/>
              </p:nvSpPr>
              <p:spPr>
                <a:xfrm>
                  <a:off x="261257" y="1130293"/>
                  <a:ext cx="11555601" cy="3046988"/>
                </a:xfrm>
                <a:prstGeom prst="rect">
                  <a:avLst/>
                </a:prstGeom>
                <a:noFill/>
              </p:spPr>
              <p:txBody>
                <a:bodyPr wrap="square" rtlCol="0">
                  <a:spAutoFit/>
                </a:bodyPr>
                <a:lstStyle/>
                <a:p>
                  <a:pPr lvl="1"/>
                  <a:endParaRPr lang="en-US" sz="2400" dirty="0" smtClean="0">
                    <a:latin typeface="+mj-lt"/>
                  </a:endParaRPr>
                </a:p>
                <a:p>
                  <a:pPr marL="800100" lvl="1" indent="-342900">
                    <a:buFont typeface="Arial" charset="0"/>
                    <a:buChar char="•"/>
                  </a:pPr>
                  <a:r>
                    <a:rPr lang="en-US" sz="2400" dirty="0" smtClean="0">
                      <a:latin typeface="+mj-lt"/>
                    </a:rPr>
                    <a:t>Map </a:t>
                  </a:r>
                  <a:r>
                    <a:rPr lang="en-US" sz="2400" dirty="0">
                      <a:latin typeface="+mj-lt"/>
                    </a:rPr>
                    <a:t>and organize the data in order to have a unified view for these heterogeneous and complex data </a:t>
                  </a:r>
                  <a:r>
                    <a:rPr lang="en-US" sz="2400" dirty="0" smtClean="0">
                      <a:latin typeface="+mj-lt"/>
                    </a:rPr>
                    <a:t>structures</a:t>
                  </a:r>
                </a:p>
                <a:p>
                  <a:pPr marL="800100" lvl="1" indent="-342900">
                    <a:buFont typeface="Arial" charset="0"/>
                    <a:buChar char="•"/>
                  </a:pPr>
                  <a:r>
                    <a:rPr lang="en-US" sz="2400" dirty="0" smtClean="0">
                      <a:latin typeface="+mj-lt"/>
                    </a:rPr>
                    <a:t>Finding </a:t>
                  </a:r>
                  <a:r>
                    <a:rPr lang="en-US" sz="2400" dirty="0">
                      <a:latin typeface="+mj-lt"/>
                    </a:rPr>
                    <a:t>the most relevant entity type </a:t>
                  </a:r>
                  <a:r>
                    <a:rPr lang="en-US" sz="2400" dirty="0" smtClean="0">
                      <a:latin typeface="+mj-lt"/>
                    </a:rPr>
                    <a:t>for data enrichment</a:t>
                  </a:r>
                </a:p>
                <a:p>
                  <a:pPr marL="800100" lvl="1" indent="-342900">
                    <a:buFont typeface="Arial" charset="0"/>
                    <a:buChar char="•"/>
                  </a:pPr>
                  <a:r>
                    <a:rPr lang="en-US" sz="2400" dirty="0" smtClean="0">
                      <a:latin typeface="+mj-lt"/>
                    </a:rPr>
                    <a:t>Assess which entity’s properties are </a:t>
                  </a:r>
                  <a:r>
                    <a:rPr lang="en-US" sz="2400" dirty="0">
                      <a:latin typeface="+mj-lt"/>
                    </a:rPr>
                    <a:t>more </a:t>
                  </a:r>
                  <a:r>
                    <a:rPr lang="en-US" sz="2400" b="1" dirty="0" smtClean="0">
                      <a:latin typeface="+mj-lt"/>
                    </a:rPr>
                    <a:t>important</a:t>
                  </a:r>
                  <a:r>
                    <a:rPr lang="en-US" sz="2400" dirty="0" smtClean="0">
                      <a:latin typeface="+mj-lt"/>
                    </a:rPr>
                    <a:t> </a:t>
                  </a:r>
                  <a:r>
                    <a:rPr lang="en-US" sz="2400" dirty="0">
                      <a:latin typeface="+mj-lt"/>
                    </a:rPr>
                    <a:t>than others for particular </a:t>
                  </a:r>
                  <a:r>
                    <a:rPr lang="en-US" sz="2400" dirty="0" smtClean="0">
                      <a:latin typeface="+mj-lt"/>
                    </a:rPr>
                    <a:t>tasks</a:t>
                  </a:r>
                </a:p>
                <a:p>
                  <a:pPr marL="800100" lvl="1" indent="-342900">
                    <a:buFont typeface="Arial" charset="0"/>
                    <a:buChar char="•"/>
                  </a:pPr>
                  <a:r>
                    <a:rPr lang="en-US" sz="2400" dirty="0" smtClean="0">
                      <a:latin typeface="+mj-lt"/>
                    </a:rPr>
                    <a:t>The </a:t>
                  </a:r>
                  <a:r>
                    <a:rPr lang="en-US" sz="2400" dirty="0">
                      <a:latin typeface="+mj-lt"/>
                    </a:rPr>
                    <a:t>vast amount of data available </a:t>
                  </a:r>
                  <a:r>
                    <a:rPr lang="en-US" sz="2400" dirty="0" smtClean="0">
                      <a:latin typeface="+mj-lt"/>
                    </a:rPr>
                    <a:t>in social networks makes it hard </a:t>
                  </a:r>
                  <a:r>
                    <a:rPr lang="en-US" sz="2400" dirty="0">
                      <a:latin typeface="+mj-lt"/>
                    </a:rPr>
                    <a:t>to spot what is relevant in a timely manner</a:t>
                  </a:r>
                  <a:endParaRPr lang="en-US" sz="2400" dirty="0" smtClean="0">
                    <a:latin typeface="+mj-lt"/>
                  </a:endParaRPr>
                </a:p>
                <a:p>
                  <a:pPr marL="800100" lvl="1" indent="-342900">
                    <a:buFont typeface="Arial" charset="0"/>
                    <a:buChar char="•"/>
                  </a:pPr>
                  <a:endParaRPr lang="en-US" sz="2400" dirty="0">
                    <a:latin typeface="+mj-lt"/>
                  </a:endParaRP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58269" y="1924755"/>
                  <a:ext cx="315484" cy="315484"/>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55307" y="1924756"/>
                  <a:ext cx="315484" cy="315484"/>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80707" y="2266866"/>
                  <a:ext cx="304900" cy="304900"/>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867161" y="2266867"/>
                  <a:ext cx="304900" cy="304900"/>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pic>
            <p:nvPicPr>
              <p:cNvPr id="21"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77539" y="3701445"/>
                <a:ext cx="333413" cy="333413"/>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pic>
          <p:nvPicPr>
            <p:cNvPr id="24" name="Picture 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96393" y="3171306"/>
              <a:ext cx="304900" cy="304900"/>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grpSp>
        <p:nvGrpSpPr>
          <p:cNvPr id="13" name="Group 12"/>
          <p:cNvGrpSpPr/>
          <p:nvPr/>
        </p:nvGrpSpPr>
        <p:grpSpPr>
          <a:xfrm>
            <a:off x="261257" y="1095501"/>
            <a:ext cx="4996033" cy="830997"/>
            <a:chOff x="3399278" y="5376699"/>
            <a:chExt cx="4996033" cy="830997"/>
          </a:xfrm>
        </p:grpSpPr>
        <p:sp>
          <p:nvSpPr>
            <p:cNvPr id="23" name="TextBox 22"/>
            <p:cNvSpPr txBox="1"/>
            <p:nvPr/>
          </p:nvSpPr>
          <p:spPr>
            <a:xfrm>
              <a:off x="3809889" y="5376699"/>
              <a:ext cx="4585422" cy="830997"/>
            </a:xfrm>
            <a:prstGeom prst="rect">
              <a:avLst/>
            </a:prstGeom>
            <a:noFill/>
          </p:spPr>
          <p:txBody>
            <a:bodyPr wrap="none" rtlCol="0">
              <a:spAutoFit/>
            </a:bodyPr>
            <a:lstStyle/>
            <a:p>
              <a:r>
                <a:rPr lang="en-US" sz="2400" b="1" dirty="0">
                  <a:solidFill>
                    <a:srgbClr val="000000"/>
                  </a:solidFill>
                  <a:latin typeface="+mj-lt"/>
                </a:rPr>
                <a:t>Dataset Integration and Enrichment</a:t>
              </a:r>
            </a:p>
            <a:p>
              <a:endParaRPr lang="en-US" sz="2400" dirty="0">
                <a:latin typeface="+mj-lt"/>
              </a:endParaRPr>
            </a:p>
          </p:txBody>
        </p:sp>
        <p:sp>
          <p:nvSpPr>
            <p:cNvPr id="25" name="Rectangle 24"/>
            <p:cNvSpPr/>
            <p:nvPr/>
          </p:nvSpPr>
          <p:spPr>
            <a:xfrm>
              <a:off x="3399278" y="5508993"/>
              <a:ext cx="236306" cy="2008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10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1.85185E-6 L 0.00195 0.09305 " pathEditMode="relative" rAng="0" ptsTypes="AA">
                                      <p:cBhvr>
                                        <p:cTn id="6" dur="1000" fill="hold"/>
                                        <p:tgtEl>
                                          <p:spTgt spid="12"/>
                                        </p:tgtEl>
                                        <p:attrNameLst>
                                          <p:attrName>ppt_x</p:attrName>
                                          <p:attrName>ppt_y</p:attrName>
                                        </p:attrNameLst>
                                      </p:cBhvr>
                                      <p:rCtr x="91" y="465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6328851"/>
            <a:ext cx="12192000" cy="527540"/>
            <a:chOff x="0" y="6328851"/>
            <a:chExt cx="12192000" cy="527540"/>
          </a:xfrm>
        </p:grpSpPr>
        <p:sp>
          <p:nvSpPr>
            <p:cNvPr id="5" name="TextBox 4"/>
            <p:cNvSpPr txBox="1"/>
            <p:nvPr/>
          </p:nvSpPr>
          <p:spPr>
            <a:xfrm>
              <a:off x="0" y="6464270"/>
              <a:ext cx="5927520" cy="307777"/>
            </a:xfrm>
            <a:prstGeom prst="rect">
              <a:avLst/>
            </a:prstGeom>
            <a:noFill/>
          </p:spPr>
          <p:txBody>
            <a:bodyPr wrap="none" rtlCol="0">
              <a:spAutoFit/>
            </a:bodyPr>
            <a:lstStyle/>
            <a:p>
              <a:r>
                <a:rPr lang="en-US" sz="1400" dirty="0">
                  <a:solidFill>
                    <a:schemeClr val="bg1"/>
                  </a:solidFill>
                  <a:latin typeface="+mj-lt"/>
                </a:rPr>
                <a:t>Enabling Self-service Data Provisioning Through Semantic Enrichment of Data</a:t>
              </a:r>
            </a:p>
          </p:txBody>
        </p:sp>
        <p:sp>
          <p:nvSpPr>
            <p:cNvPr id="6" name="Rectangle 5"/>
            <p:cNvSpPr/>
            <p:nvPr/>
          </p:nvSpPr>
          <p:spPr>
            <a:xfrm>
              <a:off x="10314498" y="6330461"/>
              <a:ext cx="1872000" cy="72000"/>
            </a:xfrm>
            <a:prstGeom prst="rect">
              <a:avLst/>
            </a:prstGeom>
            <a:solidFill>
              <a:srgbClr val="1A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331938" y="6328851"/>
              <a:ext cx="1860062" cy="527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2709" y="6331787"/>
              <a:ext cx="1094149" cy="485831"/>
            </a:xfrm>
            <a:prstGeom prst="rect">
              <a:avLst/>
            </a:prstGeom>
          </p:spPr>
        </p:pic>
      </p:grpSp>
      <p:grpSp>
        <p:nvGrpSpPr>
          <p:cNvPr id="11" name="Group 10"/>
          <p:cNvGrpSpPr/>
          <p:nvPr/>
        </p:nvGrpSpPr>
        <p:grpSpPr>
          <a:xfrm>
            <a:off x="261257" y="261256"/>
            <a:ext cx="11555601" cy="584775"/>
            <a:chOff x="261257" y="261256"/>
            <a:chExt cx="11555601" cy="584775"/>
          </a:xfrm>
        </p:grpSpPr>
        <p:sp>
          <p:nvSpPr>
            <p:cNvPr id="8" name="TextBox 7"/>
            <p:cNvSpPr txBox="1"/>
            <p:nvPr/>
          </p:nvSpPr>
          <p:spPr>
            <a:xfrm>
              <a:off x="261257" y="261256"/>
              <a:ext cx="11430000" cy="584775"/>
            </a:xfrm>
            <a:prstGeom prst="rect">
              <a:avLst/>
            </a:prstGeom>
            <a:noFill/>
            <a:ln>
              <a:noFill/>
            </a:ln>
          </p:spPr>
          <p:txBody>
            <a:bodyPr wrap="square" rtlCol="0">
              <a:spAutoFit/>
            </a:bodyPr>
            <a:lstStyle/>
            <a:p>
              <a:r>
                <a:rPr lang="en-US" sz="3200" b="1" dirty="0" smtClean="0">
                  <a:latin typeface="+mj-lt"/>
                </a:rPr>
                <a:t>Proposed Framework</a:t>
              </a:r>
              <a:endParaRPr lang="en-US" sz="3200" b="1" dirty="0">
                <a:latin typeface="+mj-lt"/>
              </a:endParaRPr>
            </a:p>
          </p:txBody>
        </p:sp>
        <p:cxnSp>
          <p:nvCxnSpPr>
            <p:cNvPr id="10" name="Straight Connector 9"/>
            <p:cNvCxnSpPr/>
            <p:nvPr/>
          </p:nvCxnSpPr>
          <p:spPr>
            <a:xfrm>
              <a:off x="261257" y="846031"/>
              <a:ext cx="11555601" cy="0"/>
            </a:xfrm>
            <a:prstGeom prst="line">
              <a:avLst/>
            </a:prstGeom>
          </p:spPr>
          <p:style>
            <a:lnRef idx="1">
              <a:schemeClr val="dk1"/>
            </a:lnRef>
            <a:fillRef idx="0">
              <a:schemeClr val="dk1"/>
            </a:fillRef>
            <a:effectRef idx="0">
              <a:schemeClr val="dk1"/>
            </a:effectRef>
            <a:fontRef idx="minor">
              <a:schemeClr val="tx1"/>
            </a:fontRef>
          </p:style>
        </p:cxnSp>
      </p:grpSp>
      <p:sp>
        <p:nvSpPr>
          <p:cNvPr id="9" name="Slide Number Placeholder 8"/>
          <p:cNvSpPr>
            <a:spLocks noGrp="1"/>
          </p:cNvSpPr>
          <p:nvPr>
            <p:ph type="sldNum" sz="quarter" idx="12"/>
          </p:nvPr>
        </p:nvSpPr>
        <p:spPr/>
        <p:txBody>
          <a:bodyPr/>
          <a:lstStyle/>
          <a:p>
            <a:fld id="{4FAB73BC-B049-4115-A692-8D63A059BFB8}" type="slidenum">
              <a:rPr lang="en-US" smtClean="0"/>
              <a:pPr/>
              <a:t>9</a:t>
            </a:fld>
            <a:endParaRPr lang="en-US" dirty="0"/>
          </a:p>
        </p:txBody>
      </p:sp>
      <p:grpSp>
        <p:nvGrpSpPr>
          <p:cNvPr id="40" name="Group 39"/>
          <p:cNvGrpSpPr/>
          <p:nvPr/>
        </p:nvGrpSpPr>
        <p:grpSpPr>
          <a:xfrm>
            <a:off x="3987206" y="973008"/>
            <a:ext cx="8204794" cy="3405652"/>
            <a:chOff x="2037805" y="934947"/>
            <a:chExt cx="8204794" cy="3405652"/>
          </a:xfrm>
        </p:grpSpPr>
        <p:grpSp>
          <p:nvGrpSpPr>
            <p:cNvPr id="37" name="Group 36"/>
            <p:cNvGrpSpPr/>
            <p:nvPr/>
          </p:nvGrpSpPr>
          <p:grpSpPr>
            <a:xfrm>
              <a:off x="2119999" y="934947"/>
              <a:ext cx="6024259" cy="2939622"/>
              <a:chOff x="4465654" y="914399"/>
              <a:chExt cx="6345043" cy="3339879"/>
            </a:xfrm>
          </p:grpSpPr>
          <p:grpSp>
            <p:nvGrpSpPr>
              <p:cNvPr id="35" name="Group 34"/>
              <p:cNvGrpSpPr/>
              <p:nvPr/>
            </p:nvGrpSpPr>
            <p:grpSpPr>
              <a:xfrm>
                <a:off x="4465654" y="914399"/>
                <a:ext cx="6345043" cy="3339879"/>
                <a:chOff x="4465654" y="914399"/>
                <a:chExt cx="6345043" cy="3339879"/>
              </a:xfrm>
            </p:grpSpPr>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5654" y="944060"/>
                  <a:ext cx="6332591" cy="3310218"/>
                </a:xfrm>
                <a:prstGeom prst="rect">
                  <a:avLst/>
                </a:prstGeom>
              </p:spPr>
            </p:pic>
            <p:sp>
              <p:nvSpPr>
                <p:cNvPr id="34" name="Rectangle 33"/>
                <p:cNvSpPr/>
                <p:nvPr/>
              </p:nvSpPr>
              <p:spPr>
                <a:xfrm>
                  <a:off x="4478106" y="914399"/>
                  <a:ext cx="6332591" cy="331021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p:cNvSpPr/>
              <p:nvPr/>
            </p:nvSpPr>
            <p:spPr>
              <a:xfrm>
                <a:off x="6606283" y="2794571"/>
                <a:ext cx="934948" cy="1151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037805" y="3907375"/>
              <a:ext cx="8204794" cy="433224"/>
              <a:chOff x="2037805" y="3907375"/>
              <a:chExt cx="8204794" cy="433224"/>
            </a:xfrm>
          </p:grpSpPr>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37805" y="3907375"/>
                <a:ext cx="8204794" cy="433224"/>
              </a:xfrm>
              <a:prstGeom prst="rect">
                <a:avLst/>
              </a:prstGeom>
            </p:spPr>
          </p:pic>
          <p:sp>
            <p:nvSpPr>
              <p:cNvPr id="38" name="Rectangle 37"/>
              <p:cNvSpPr/>
              <p:nvPr/>
            </p:nvSpPr>
            <p:spPr>
              <a:xfrm>
                <a:off x="2099852" y="3915801"/>
                <a:ext cx="8051015" cy="39336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Group 41"/>
          <p:cNvGrpSpPr/>
          <p:nvPr/>
        </p:nvGrpSpPr>
        <p:grpSpPr>
          <a:xfrm>
            <a:off x="6095894" y="2560362"/>
            <a:ext cx="893592" cy="1148255"/>
            <a:chOff x="4152404" y="2506894"/>
            <a:chExt cx="893592" cy="1148255"/>
          </a:xfrm>
        </p:grpSpPr>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8024" y="2589796"/>
              <a:ext cx="877972" cy="1040059"/>
            </a:xfrm>
            <a:prstGeom prst="rect">
              <a:avLst/>
            </a:prstGeom>
          </p:spPr>
        </p:pic>
        <p:sp>
          <p:nvSpPr>
            <p:cNvPr id="41" name="Rectangle 40"/>
            <p:cNvSpPr/>
            <p:nvPr/>
          </p:nvSpPr>
          <p:spPr>
            <a:xfrm>
              <a:off x="4152404" y="2506894"/>
              <a:ext cx="887681" cy="1148255"/>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4481613" y="928982"/>
            <a:ext cx="7689837" cy="5441770"/>
            <a:chOff x="2552762" y="889404"/>
            <a:chExt cx="7689837" cy="5441770"/>
          </a:xfrm>
        </p:grpSpPr>
        <p:grpSp>
          <p:nvGrpSpPr>
            <p:cNvPr id="46" name="Group 45"/>
            <p:cNvGrpSpPr/>
            <p:nvPr/>
          </p:nvGrpSpPr>
          <p:grpSpPr>
            <a:xfrm>
              <a:off x="2552762" y="4350263"/>
              <a:ext cx="6980921" cy="1980911"/>
              <a:chOff x="2552762" y="4350263"/>
              <a:chExt cx="6980921" cy="1980911"/>
            </a:xfrm>
          </p:grpSpPr>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58264" y="4350263"/>
                <a:ext cx="6975419" cy="1980911"/>
              </a:xfrm>
              <a:prstGeom prst="rect">
                <a:avLst/>
              </a:prstGeom>
            </p:spPr>
          </p:pic>
          <p:sp>
            <p:nvSpPr>
              <p:cNvPr id="43" name="Rectangle 42"/>
              <p:cNvSpPr/>
              <p:nvPr/>
            </p:nvSpPr>
            <p:spPr>
              <a:xfrm>
                <a:off x="2552762" y="4353968"/>
                <a:ext cx="6980921" cy="1936110"/>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8282790" y="889404"/>
              <a:ext cx="1959809" cy="3001568"/>
              <a:chOff x="8282790" y="889404"/>
              <a:chExt cx="1959809" cy="3001568"/>
            </a:xfrm>
          </p:grpSpPr>
          <p:pic>
            <p:nvPicPr>
              <p:cNvPr id="32" name="Picture 3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94612" y="889404"/>
                <a:ext cx="1947987" cy="3001568"/>
              </a:xfrm>
              <a:prstGeom prst="rect">
                <a:avLst/>
              </a:prstGeom>
            </p:spPr>
          </p:pic>
          <p:sp>
            <p:nvSpPr>
              <p:cNvPr id="44" name="Rectangle 43"/>
              <p:cNvSpPr/>
              <p:nvPr/>
            </p:nvSpPr>
            <p:spPr>
              <a:xfrm>
                <a:off x="8282790" y="933430"/>
                <a:ext cx="1922079" cy="2913516"/>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 name="Group 47"/>
          <p:cNvGrpSpPr/>
          <p:nvPr/>
        </p:nvGrpSpPr>
        <p:grpSpPr>
          <a:xfrm>
            <a:off x="351061" y="1134976"/>
            <a:ext cx="3563523" cy="1200329"/>
            <a:chOff x="1870270" y="1094255"/>
            <a:chExt cx="3563523" cy="1200329"/>
          </a:xfrm>
        </p:grpSpPr>
        <p:sp>
          <p:nvSpPr>
            <p:cNvPr id="49" name="Rectangle 48"/>
            <p:cNvSpPr/>
            <p:nvPr/>
          </p:nvSpPr>
          <p:spPr>
            <a:xfrm>
              <a:off x="1870270" y="1185827"/>
              <a:ext cx="236306" cy="2008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2118398" y="1094255"/>
              <a:ext cx="3315395" cy="1200329"/>
            </a:xfrm>
            <a:prstGeom prst="rect">
              <a:avLst/>
            </a:prstGeom>
            <a:noFill/>
          </p:spPr>
          <p:txBody>
            <a:bodyPr wrap="none" rtlCol="0">
              <a:spAutoFit/>
            </a:bodyPr>
            <a:lstStyle/>
            <a:p>
              <a:r>
                <a:rPr lang="en-US" b="1" dirty="0">
                  <a:latin typeface="+mj-lt"/>
                </a:rPr>
                <a:t>Dataset Maintenance &amp; </a:t>
              </a:r>
              <a:r>
                <a:rPr lang="en-US" b="1" dirty="0" smtClean="0">
                  <a:latin typeface="+mj-lt"/>
                </a:rPr>
                <a:t>Discovery</a:t>
              </a:r>
            </a:p>
            <a:p>
              <a:pPr marL="285750" indent="-285750">
                <a:buFont typeface="Wingdings" charset="2"/>
                <a:buChar char="§"/>
              </a:pPr>
              <a:r>
                <a:rPr lang="en-US" b="1" dirty="0" smtClean="0">
                  <a:latin typeface="+mj-lt"/>
                </a:rPr>
                <a:t>HDL</a:t>
              </a:r>
            </a:p>
            <a:p>
              <a:pPr marL="285750" indent="-285750">
                <a:buFont typeface="Wingdings" charset="2"/>
                <a:buChar char="§"/>
              </a:pPr>
              <a:r>
                <a:rPr lang="en-US" b="1" dirty="0" smtClean="0">
                  <a:latin typeface="+mj-lt"/>
                </a:rPr>
                <a:t>Roomba</a:t>
              </a:r>
              <a:endParaRPr lang="en-US" b="1" dirty="0">
                <a:latin typeface="+mj-lt"/>
              </a:endParaRPr>
            </a:p>
            <a:p>
              <a:endParaRPr lang="en-US" b="1" dirty="0">
                <a:latin typeface="+mj-lt"/>
              </a:endParaRPr>
            </a:p>
          </p:txBody>
        </p:sp>
      </p:grpSp>
      <p:grpSp>
        <p:nvGrpSpPr>
          <p:cNvPr id="51" name="Group 50"/>
          <p:cNvGrpSpPr/>
          <p:nvPr/>
        </p:nvGrpSpPr>
        <p:grpSpPr>
          <a:xfrm>
            <a:off x="351061" y="2170967"/>
            <a:ext cx="1847400" cy="646331"/>
            <a:chOff x="1870270" y="1101812"/>
            <a:chExt cx="1847400" cy="646331"/>
          </a:xfrm>
        </p:grpSpPr>
        <p:sp>
          <p:nvSpPr>
            <p:cNvPr id="52" name="Rectangle 51"/>
            <p:cNvSpPr/>
            <p:nvPr/>
          </p:nvSpPr>
          <p:spPr>
            <a:xfrm>
              <a:off x="1870270" y="1185827"/>
              <a:ext cx="236306" cy="200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2112487" y="1101812"/>
              <a:ext cx="1605183" cy="646331"/>
            </a:xfrm>
            <a:prstGeom prst="rect">
              <a:avLst/>
            </a:prstGeom>
            <a:noFill/>
          </p:spPr>
          <p:txBody>
            <a:bodyPr wrap="none" rtlCol="0">
              <a:spAutoFit/>
            </a:bodyPr>
            <a:lstStyle/>
            <a:p>
              <a:r>
                <a:rPr lang="en-US" b="1" dirty="0">
                  <a:latin typeface="+mj-lt"/>
                </a:rPr>
                <a:t>Dataset </a:t>
              </a:r>
              <a:r>
                <a:rPr lang="en-US" b="1" dirty="0" smtClean="0">
                  <a:latin typeface="+mj-lt"/>
                </a:rPr>
                <a:t>Quality</a:t>
              </a:r>
              <a:endParaRPr lang="en-US" b="1" dirty="0">
                <a:latin typeface="+mj-lt"/>
              </a:endParaRPr>
            </a:p>
            <a:p>
              <a:endParaRPr lang="en-US" b="1" dirty="0">
                <a:latin typeface="+mj-lt"/>
              </a:endParaRPr>
            </a:p>
          </p:txBody>
        </p:sp>
      </p:grpSp>
      <p:grpSp>
        <p:nvGrpSpPr>
          <p:cNvPr id="54" name="Group 53"/>
          <p:cNvGrpSpPr/>
          <p:nvPr/>
        </p:nvGrpSpPr>
        <p:grpSpPr>
          <a:xfrm>
            <a:off x="351061" y="2802966"/>
            <a:ext cx="3758536" cy="1200329"/>
            <a:chOff x="3399278" y="5427354"/>
            <a:chExt cx="3758536" cy="1200329"/>
          </a:xfrm>
        </p:grpSpPr>
        <p:sp>
          <p:nvSpPr>
            <p:cNvPr id="55" name="TextBox 54"/>
            <p:cNvSpPr txBox="1"/>
            <p:nvPr/>
          </p:nvSpPr>
          <p:spPr>
            <a:xfrm>
              <a:off x="3667243" y="5427354"/>
              <a:ext cx="3490571" cy="1200329"/>
            </a:xfrm>
            <a:prstGeom prst="rect">
              <a:avLst/>
            </a:prstGeom>
            <a:noFill/>
          </p:spPr>
          <p:txBody>
            <a:bodyPr wrap="none" rtlCol="0">
              <a:spAutoFit/>
            </a:bodyPr>
            <a:lstStyle/>
            <a:p>
              <a:r>
                <a:rPr lang="en-US" b="1" dirty="0">
                  <a:solidFill>
                    <a:srgbClr val="000000"/>
                  </a:solidFill>
                  <a:latin typeface="+mj-lt"/>
                </a:rPr>
                <a:t>Dataset Integration and </a:t>
              </a:r>
              <a:r>
                <a:rPr lang="en-US" b="1" dirty="0" smtClean="0">
                  <a:solidFill>
                    <a:srgbClr val="000000"/>
                  </a:solidFill>
                  <a:latin typeface="+mj-lt"/>
                </a:rPr>
                <a:t>Enrichment</a:t>
              </a:r>
            </a:p>
            <a:p>
              <a:pPr marL="285750" indent="-285750">
                <a:buFont typeface="Wingdings" charset="2"/>
                <a:buChar char="§"/>
              </a:pPr>
              <a:r>
                <a:rPr lang="en-US" b="1" dirty="0" smtClean="0">
                  <a:solidFill>
                    <a:srgbClr val="000000"/>
                  </a:solidFill>
                  <a:latin typeface="+mj-lt"/>
                </a:rPr>
                <a:t>RUBIX</a:t>
              </a:r>
            </a:p>
            <a:p>
              <a:pPr marL="285750" indent="-285750">
                <a:buFont typeface="Wingdings" charset="2"/>
                <a:buChar char="§"/>
              </a:pPr>
              <a:r>
                <a:rPr lang="en-US" b="1" dirty="0" smtClean="0">
                  <a:solidFill>
                    <a:srgbClr val="000000"/>
                  </a:solidFill>
                  <a:latin typeface="+mj-lt"/>
                </a:rPr>
                <a:t>SNARC</a:t>
              </a:r>
              <a:endParaRPr lang="en-US" b="1" dirty="0">
                <a:solidFill>
                  <a:srgbClr val="000000"/>
                </a:solidFill>
                <a:latin typeface="+mj-lt"/>
              </a:endParaRPr>
            </a:p>
            <a:p>
              <a:endParaRPr lang="en-US" dirty="0">
                <a:latin typeface="+mj-lt"/>
              </a:endParaRPr>
            </a:p>
          </p:txBody>
        </p:sp>
        <p:sp>
          <p:nvSpPr>
            <p:cNvPr id="56" name="Rectangle 55"/>
            <p:cNvSpPr/>
            <p:nvPr/>
          </p:nvSpPr>
          <p:spPr>
            <a:xfrm>
              <a:off x="3399278" y="5508993"/>
              <a:ext cx="236306" cy="2008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034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4022</TotalTime>
  <Words>5215</Words>
  <Application>Microsoft Macintosh PowerPoint</Application>
  <PresentationFormat>Widescreen</PresentationFormat>
  <Paragraphs>770</Paragraphs>
  <Slides>69</Slides>
  <Notes>59</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69</vt:i4>
      </vt:variant>
    </vt:vector>
  </HeadingPairs>
  <TitlesOfParts>
    <vt:vector size="80" baseType="lpstr">
      <vt:lpstr>Andale Mono</vt:lpstr>
      <vt:lpstr>Arial Unicode MS</vt:lpstr>
      <vt:lpstr>Calibri</vt:lpstr>
      <vt:lpstr>Calibri Light</vt:lpstr>
      <vt:lpstr>Courier New</vt:lpstr>
      <vt:lpstr>Droid Sans Mono for Powerline</vt:lpstr>
      <vt:lpstr>Segoe UI Light</vt:lpstr>
      <vt:lpstr>Times New Roman</vt:lpstr>
      <vt:lpstr>Wingdings</vt:lpstr>
      <vt:lpstr>Arial</vt:lpstr>
      <vt:lpstr>Retrospect</vt:lpstr>
      <vt:lpstr>Enabling Self-service Data Provisioning through Semantic Enrichment of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Roomba An Extensible Framework to Validate and Build Dataset Profiles</dc:title>
  <dc:creator>AHMAD ASSAF</dc:creator>
  <cp:lastModifiedBy>AHMAD ASSAF</cp:lastModifiedBy>
  <cp:revision>314</cp:revision>
  <cp:lastPrinted>2015-12-14T09:36:57Z</cp:lastPrinted>
  <dcterms:created xsi:type="dcterms:W3CDTF">2015-05-27T09:28:42Z</dcterms:created>
  <dcterms:modified xsi:type="dcterms:W3CDTF">2015-12-15T21:08:30Z</dcterms:modified>
</cp:coreProperties>
</file>